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6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52F0F-9EC2-4AE5-A138-5E4753C9B67E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9CD7C-EECB-467B-8408-5AFACA365F02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493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6B803F-FD8A-46A1-B90B-83706780B41F}" type="slidenum">
              <a:rPr lang="en-US" altLang="et-EE" smtClean="0"/>
              <a:pPr>
                <a:spcBef>
                  <a:spcPct val="0"/>
                </a:spcBef>
              </a:pPr>
              <a:t>13</a:t>
            </a:fld>
            <a:endParaRPr lang="en-US" altLang="et-EE" smtClean="0"/>
          </a:p>
        </p:txBody>
      </p:sp>
      <p:sp>
        <p:nvSpPr>
          <p:cNvPr id="17411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4343400"/>
            <a:ext cx="50323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t-EE" smtClean="0"/>
              <a:t>More systematic approach</a:t>
            </a:r>
          </a:p>
          <a:p>
            <a:r>
              <a:rPr lang="en-US" altLang="et-EE" smtClean="0"/>
              <a:t>Ids for docs and nodes</a:t>
            </a:r>
          </a:p>
          <a:p>
            <a:r>
              <a:rPr lang="en-US" altLang="et-EE" smtClean="0"/>
              <a:t>Store doc at node with closest id</a:t>
            </a:r>
          </a:p>
          <a:p>
            <a:r>
              <a:rPr lang="en-US" altLang="et-EE" smtClean="0"/>
              <a:t>Keep track of small number of nodes with ids close to yours</a:t>
            </a:r>
          </a:p>
          <a:p>
            <a:r>
              <a:rPr lang="en-US" altLang="et-EE" smtClean="0"/>
              <a:t>Route requests toward the document</a:t>
            </a:r>
          </a:p>
        </p:txBody>
      </p:sp>
    </p:spTree>
    <p:extLst>
      <p:ext uri="{BB962C8B-B14F-4D97-AF65-F5344CB8AC3E}">
        <p14:creationId xmlns:p14="http://schemas.microsoft.com/office/powerpoint/2010/main" val="245408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544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104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1240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28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600200"/>
            <a:ext cx="508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4400" y="1600200"/>
            <a:ext cx="508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13600" y="64008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Modified version of slide from another presentation2: Application Layer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074400" y="6400800"/>
            <a:ext cx="609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592C0-0F9F-4B91-8FBB-657F91493548}" type="slidenum">
              <a:rPr lang="en-US" altLang="et-EE"/>
              <a:pPr>
                <a:defRPr/>
              </a:pPr>
              <a:t>‹#›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496807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28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11200" y="1600200"/>
            <a:ext cx="508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994400" y="1600200"/>
            <a:ext cx="5080000" cy="4648200"/>
          </a:xfrm>
        </p:spPr>
        <p:txBody>
          <a:bodyPr/>
          <a:lstStyle/>
          <a:p>
            <a:pPr lvl="0"/>
            <a:endParaRPr lang="et-EE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213600" y="64008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Modified version of slide from another presentation2: Application Layer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074400" y="6400800"/>
            <a:ext cx="609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8E3E0-8E57-48E9-96B3-BD4533108D39}" type="slidenum">
              <a:rPr lang="en-US" altLang="et-EE"/>
              <a:pPr>
                <a:defRPr/>
              </a:pPr>
              <a:t>‹#›</a:t>
            </a:fld>
            <a:endParaRPr lang="en-US" altLang="et-EE"/>
          </a:p>
        </p:txBody>
      </p:sp>
    </p:spTree>
    <p:extLst>
      <p:ext uri="{BB962C8B-B14F-4D97-AF65-F5344CB8AC3E}">
        <p14:creationId xmlns:p14="http://schemas.microsoft.com/office/powerpoint/2010/main" val="19378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181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422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27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93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15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882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77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5942-87D7-4CB3-8C1D-8C6B72A9CA17}" type="datetimeFigureOut">
              <a:rPr lang="et-EE" smtClean="0"/>
              <a:t>03.12.2018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64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oleObject" Target="../embeddings/oleObject19.bin"/><Relationship Id="rId18" Type="http://schemas.openxmlformats.org/officeDocument/2006/relationships/oleObject" Target="../embeddings/oleObject24.bin"/><Relationship Id="rId3" Type="http://schemas.openxmlformats.org/officeDocument/2006/relationships/image" Target="../media/image6.png"/><Relationship Id="rId21" Type="http://schemas.openxmlformats.org/officeDocument/2006/relationships/oleObject" Target="../embeddings/oleObject27.bin"/><Relationship Id="rId7" Type="http://schemas.openxmlformats.org/officeDocument/2006/relationships/oleObject" Target="../embeddings/oleObject13.bin"/><Relationship Id="rId12" Type="http://schemas.openxmlformats.org/officeDocument/2006/relationships/oleObject" Target="../embeddings/oleObject18.bin"/><Relationship Id="rId1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2.bin"/><Relationship Id="rId20" Type="http://schemas.openxmlformats.org/officeDocument/2006/relationships/oleObject" Target="../embeddings/oleObject26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3.wmf"/><Relationship Id="rId15" Type="http://schemas.openxmlformats.org/officeDocument/2006/relationships/oleObject" Target="../embeddings/oleObject21.bin"/><Relationship Id="rId10" Type="http://schemas.openxmlformats.org/officeDocument/2006/relationships/oleObject" Target="../embeddings/oleObject16.bin"/><Relationship Id="rId19" Type="http://schemas.openxmlformats.org/officeDocument/2006/relationships/oleObject" Target="../embeddings/oleObject25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5.bin"/><Relationship Id="rId14" Type="http://schemas.openxmlformats.org/officeDocument/2006/relationships/oleObject" Target="../embeddings/oleObject20.bin"/><Relationship Id="rId22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5.png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0.bin"/><Relationship Id="rId10" Type="http://schemas.openxmlformats.org/officeDocument/2006/relationships/oleObject" Target="../embeddings/oleObject35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34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smtClean="0"/>
              <a:t/>
            </a:r>
            <a:br>
              <a:rPr lang="en-US" altLang="et-EE" smtClean="0"/>
            </a:br>
            <a:r>
              <a:rPr lang="en-US" altLang="et-EE" smtClean="0"/>
              <a:t/>
            </a:r>
            <a:br>
              <a:rPr lang="en-US" altLang="et-EE" smtClean="0"/>
            </a:br>
            <a:r>
              <a:rPr lang="et-EE" altLang="et-EE" smtClean="0"/>
              <a:t>Internetisüsteemide arhitektuurid ja P2P</a:t>
            </a:r>
            <a:r>
              <a:rPr lang="en-US" altLang="et-EE" smtClean="0"/>
              <a:t/>
            </a:r>
            <a:br>
              <a:rPr lang="en-US" altLang="et-EE" smtClean="0"/>
            </a:br>
            <a:endParaRPr lang="en-US" altLang="et-EE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694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65226" y="239713"/>
            <a:ext cx="8519950" cy="1143000"/>
          </a:xfrm>
        </p:spPr>
        <p:txBody>
          <a:bodyPr>
            <a:normAutofit fontScale="90000"/>
          </a:bodyPr>
          <a:lstStyle/>
          <a:p>
            <a:r>
              <a:rPr lang="et-EE" altLang="et-EE" dirty="0" smtClean="0"/>
              <a:t>xTee on samuti P2P </a:t>
            </a:r>
            <a:r>
              <a:rPr lang="et-EE" altLang="et-EE" dirty="0" smtClean="0"/>
              <a:t>keskserveriga variant</a:t>
            </a:r>
            <a:endParaRPr lang="en-US" altLang="et-EE" dirty="0" smtClean="0"/>
          </a:p>
        </p:txBody>
      </p:sp>
      <p:grpSp>
        <p:nvGrpSpPr>
          <p:cNvPr id="13315" name="Group 4"/>
          <p:cNvGrpSpPr>
            <a:grpSpLocks/>
          </p:cNvGrpSpPr>
          <p:nvPr/>
        </p:nvGrpSpPr>
        <p:grpSpPr bwMode="auto">
          <a:xfrm>
            <a:off x="1165226" y="1382713"/>
            <a:ext cx="4667250" cy="5164138"/>
            <a:chOff x="2536" y="620"/>
            <a:chExt cx="2940" cy="3253"/>
          </a:xfrm>
        </p:grpSpPr>
        <p:graphicFrame>
          <p:nvGraphicFramePr>
            <p:cNvPr id="13316" name="Object 5"/>
            <p:cNvGraphicFramePr>
              <a:graphicFrameLocks noChangeAspect="1"/>
            </p:cNvGraphicFramePr>
            <p:nvPr/>
          </p:nvGraphicFramePr>
          <p:xfrm>
            <a:off x="3903" y="3058"/>
            <a:ext cx="525" cy="4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0" name="Clip" r:id="rId3" imgW="1307263" imgH="1084139" progId="MS_ClipArt_Gallery.2">
                    <p:embed/>
                  </p:oleObj>
                </mc:Choice>
                <mc:Fallback>
                  <p:oleObj name="Clip" r:id="rId3" imgW="1307263" imgH="1084139" progId="MS_ClipArt_Gallery.2">
                    <p:embed/>
                    <p:pic>
                      <p:nvPicPr>
                        <p:cNvPr id="1331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3" y="3058"/>
                          <a:ext cx="525" cy="4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317" name="Group 6"/>
            <p:cNvGrpSpPr>
              <a:grpSpLocks/>
            </p:cNvGrpSpPr>
            <p:nvPr/>
          </p:nvGrpSpPr>
          <p:grpSpPr bwMode="auto">
            <a:xfrm>
              <a:off x="3087" y="1679"/>
              <a:ext cx="234" cy="472"/>
              <a:chOff x="4180" y="783"/>
              <a:chExt cx="150" cy="307"/>
            </a:xfrm>
          </p:grpSpPr>
          <p:sp>
            <p:nvSpPr>
              <p:cNvPr id="13345" name="AutoShape 7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6" name="Rectangle 8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7" name="Rectangle 9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8" name="AutoShape 10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9" name="Line 11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13350" name="Line 12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13351" name="Rectangle 13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rgbClr val="3333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52" name="Rectangle 14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318" name="Text Box 15"/>
            <p:cNvSpPr txBox="1">
              <a:spLocks noChangeArrowheads="1"/>
            </p:cNvSpPr>
            <p:nvPr/>
          </p:nvSpPr>
          <p:spPr bwMode="auto">
            <a:xfrm>
              <a:off x="3010" y="3058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t-EE" sz="18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13319" name="Object 16"/>
            <p:cNvGraphicFramePr>
              <a:graphicFrameLocks noChangeAspect="1"/>
            </p:cNvGraphicFramePr>
            <p:nvPr/>
          </p:nvGraphicFramePr>
          <p:xfrm>
            <a:off x="5055" y="1963"/>
            <a:ext cx="421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1" name="Clip" r:id="rId5" imgW="1307263" imgH="1084139" progId="MS_ClipArt_Gallery.2">
                    <p:embed/>
                  </p:oleObj>
                </mc:Choice>
                <mc:Fallback>
                  <p:oleObj name="Clip" r:id="rId5" imgW="1307263" imgH="1084139" progId="MS_ClipArt_Gallery.2">
                    <p:embed/>
                    <p:pic>
                      <p:nvPicPr>
                        <p:cNvPr id="13319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5" y="1963"/>
                          <a:ext cx="421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0" name="Object 17"/>
            <p:cNvGraphicFramePr>
              <a:graphicFrameLocks noChangeAspect="1"/>
            </p:cNvGraphicFramePr>
            <p:nvPr/>
          </p:nvGraphicFramePr>
          <p:xfrm>
            <a:off x="4665" y="2534"/>
            <a:ext cx="429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2" name="Clip" r:id="rId6" imgW="1307263" imgH="1084139" progId="MS_ClipArt_Gallery.2">
                    <p:embed/>
                  </p:oleObj>
                </mc:Choice>
                <mc:Fallback>
                  <p:oleObj name="Clip" r:id="rId6" imgW="1307263" imgH="1084139" progId="MS_ClipArt_Gallery.2">
                    <p:embed/>
                    <p:pic>
                      <p:nvPicPr>
                        <p:cNvPr id="1332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5" y="2534"/>
                          <a:ext cx="429" cy="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1" name="Object 18"/>
            <p:cNvGraphicFramePr>
              <a:graphicFrameLocks noChangeAspect="1"/>
            </p:cNvGraphicFramePr>
            <p:nvPr/>
          </p:nvGraphicFramePr>
          <p:xfrm>
            <a:off x="4594" y="1214"/>
            <a:ext cx="437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3" name="Clip" r:id="rId7" imgW="1307263" imgH="1084139" progId="MS_ClipArt_Gallery.2">
                    <p:embed/>
                  </p:oleObj>
                </mc:Choice>
                <mc:Fallback>
                  <p:oleObj name="Clip" r:id="rId7" imgW="1307263" imgH="1084139" progId="MS_ClipArt_Gallery.2">
                    <p:embed/>
                    <p:pic>
                      <p:nvPicPr>
                        <p:cNvPr id="13321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4" y="1214"/>
                          <a:ext cx="437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2" name="Text Box 19"/>
            <p:cNvSpPr txBox="1">
              <a:spLocks noChangeArrowheads="1"/>
            </p:cNvSpPr>
            <p:nvPr/>
          </p:nvSpPr>
          <p:spPr bwMode="auto">
            <a:xfrm>
              <a:off x="2536" y="1123"/>
              <a:ext cx="163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t-EE" altLang="et-EE" sz="1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Keskne otsinguserver</a:t>
              </a:r>
              <a:endParaRPr lang="en-US" altLang="et-EE" sz="1800" b="1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23" name="Text Box 20"/>
            <p:cNvSpPr txBox="1">
              <a:spLocks noChangeArrowheads="1"/>
            </p:cNvSpPr>
            <p:nvPr/>
          </p:nvSpPr>
          <p:spPr bwMode="auto">
            <a:xfrm>
              <a:off x="4865" y="1675"/>
              <a:ext cx="40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solidFill>
                    <a:srgbClr val="000000"/>
                  </a:solidFill>
                  <a:latin typeface="Arial" panose="020B0604020202020204" pitchFamily="34" charset="0"/>
                </a:rPr>
                <a:t>peers</a:t>
              </a:r>
              <a:endParaRPr lang="en-US" altLang="et-EE" sz="1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24" name="Line 21"/>
            <p:cNvSpPr>
              <a:spLocks noChangeShapeType="1"/>
            </p:cNvSpPr>
            <p:nvPr/>
          </p:nvSpPr>
          <p:spPr bwMode="auto">
            <a:xfrm flipH="1">
              <a:off x="3442" y="1732"/>
              <a:ext cx="634" cy="173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5" name="Line 22"/>
            <p:cNvSpPr>
              <a:spLocks noChangeShapeType="1"/>
            </p:cNvSpPr>
            <p:nvPr/>
          </p:nvSpPr>
          <p:spPr bwMode="auto">
            <a:xfrm flipH="1" flipV="1">
              <a:off x="3385" y="1905"/>
              <a:ext cx="1612" cy="23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6" name="Line 23"/>
            <p:cNvSpPr>
              <a:spLocks noChangeShapeType="1"/>
            </p:cNvSpPr>
            <p:nvPr/>
          </p:nvSpPr>
          <p:spPr bwMode="auto">
            <a:xfrm flipH="1">
              <a:off x="3442" y="1675"/>
              <a:ext cx="576" cy="115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7" name="Line 24"/>
            <p:cNvSpPr>
              <a:spLocks noChangeShapeType="1"/>
            </p:cNvSpPr>
            <p:nvPr/>
          </p:nvSpPr>
          <p:spPr bwMode="auto">
            <a:xfrm flipH="1">
              <a:off x="3442" y="1675"/>
              <a:ext cx="634" cy="115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8" name="Line 25"/>
            <p:cNvSpPr>
              <a:spLocks noChangeShapeType="1"/>
            </p:cNvSpPr>
            <p:nvPr/>
          </p:nvSpPr>
          <p:spPr bwMode="auto">
            <a:xfrm flipH="1" flipV="1">
              <a:off x="3385" y="2078"/>
              <a:ext cx="1267" cy="63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9" name="Line 26"/>
            <p:cNvSpPr>
              <a:spLocks noChangeShapeType="1"/>
            </p:cNvSpPr>
            <p:nvPr/>
          </p:nvSpPr>
          <p:spPr bwMode="auto">
            <a:xfrm flipH="1">
              <a:off x="3385" y="1387"/>
              <a:ext cx="1152" cy="40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0" name="Text Box 27"/>
            <p:cNvSpPr txBox="1">
              <a:spLocks noChangeArrowheads="1"/>
            </p:cNvSpPr>
            <p:nvPr/>
          </p:nvSpPr>
          <p:spPr bwMode="auto">
            <a:xfrm>
              <a:off x="3673" y="1675"/>
              <a:ext cx="979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t-EE" sz="1400">
                <a:latin typeface="Arial" panose="020B0604020202020204" pitchFamily="34" charset="0"/>
              </a:endParaRPr>
            </a:p>
          </p:txBody>
        </p:sp>
        <p:sp>
          <p:nvSpPr>
            <p:cNvPr id="13331" name="Line 28"/>
            <p:cNvSpPr>
              <a:spLocks noChangeShapeType="1"/>
            </p:cNvSpPr>
            <p:nvPr/>
          </p:nvSpPr>
          <p:spPr bwMode="auto">
            <a:xfrm flipH="1" flipV="1">
              <a:off x="3327" y="2136"/>
              <a:ext cx="749" cy="86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2" name="Line 29"/>
            <p:cNvSpPr>
              <a:spLocks noChangeShapeType="1"/>
            </p:cNvSpPr>
            <p:nvPr/>
          </p:nvSpPr>
          <p:spPr bwMode="auto">
            <a:xfrm>
              <a:off x="3212" y="2193"/>
              <a:ext cx="749" cy="9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3" name="Line 30"/>
            <p:cNvSpPr>
              <a:spLocks noChangeShapeType="1"/>
            </p:cNvSpPr>
            <p:nvPr/>
          </p:nvSpPr>
          <p:spPr bwMode="auto">
            <a:xfrm flipH="1">
              <a:off x="4421" y="1617"/>
              <a:ext cx="346" cy="1498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4" name="Text Box 31"/>
            <p:cNvSpPr txBox="1">
              <a:spLocks noChangeArrowheads="1"/>
            </p:cNvSpPr>
            <p:nvPr/>
          </p:nvSpPr>
          <p:spPr bwMode="auto">
            <a:xfrm>
              <a:off x="4537" y="3000"/>
              <a:ext cx="575" cy="3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t-EE" sz="1000">
                <a:latin typeface="Times New Roman" panose="02020603050405020304" pitchFamily="18" charset="0"/>
              </a:endParaRPr>
            </a:p>
          </p:txBody>
        </p:sp>
        <p:sp>
          <p:nvSpPr>
            <p:cNvPr id="13335" name="Text Box 32"/>
            <p:cNvSpPr txBox="1">
              <a:spLocks noChangeArrowheads="1"/>
            </p:cNvSpPr>
            <p:nvPr/>
          </p:nvSpPr>
          <p:spPr bwMode="auto">
            <a:xfrm>
              <a:off x="4057" y="3526"/>
              <a:ext cx="403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Alice</a:t>
              </a:r>
            </a:p>
          </p:txBody>
        </p:sp>
        <p:sp>
          <p:nvSpPr>
            <p:cNvPr id="13336" name="Text Box 33"/>
            <p:cNvSpPr txBox="1">
              <a:spLocks noChangeArrowheads="1"/>
            </p:cNvSpPr>
            <p:nvPr/>
          </p:nvSpPr>
          <p:spPr bwMode="auto">
            <a:xfrm>
              <a:off x="4912" y="1041"/>
              <a:ext cx="403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Bob</a:t>
              </a:r>
            </a:p>
          </p:txBody>
        </p:sp>
        <p:sp>
          <p:nvSpPr>
            <p:cNvPr id="13337" name="Oval 34"/>
            <p:cNvSpPr>
              <a:spLocks noChangeArrowheads="1"/>
            </p:cNvSpPr>
            <p:nvPr/>
          </p:nvSpPr>
          <p:spPr bwMode="auto">
            <a:xfrm>
              <a:off x="3893" y="1524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38" name="Oval 35"/>
            <p:cNvSpPr>
              <a:spLocks noChangeArrowheads="1"/>
            </p:cNvSpPr>
            <p:nvPr/>
          </p:nvSpPr>
          <p:spPr bwMode="auto">
            <a:xfrm>
              <a:off x="3920" y="1897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39" name="Oval 36"/>
            <p:cNvSpPr>
              <a:spLocks noChangeArrowheads="1"/>
            </p:cNvSpPr>
            <p:nvPr/>
          </p:nvSpPr>
          <p:spPr bwMode="auto">
            <a:xfrm>
              <a:off x="3923" y="2325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40" name="Oval 37"/>
            <p:cNvSpPr>
              <a:spLocks noChangeArrowheads="1"/>
            </p:cNvSpPr>
            <p:nvPr/>
          </p:nvSpPr>
          <p:spPr bwMode="auto">
            <a:xfrm>
              <a:off x="3724" y="2601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41" name="Oval 38"/>
            <p:cNvSpPr>
              <a:spLocks noChangeArrowheads="1"/>
            </p:cNvSpPr>
            <p:nvPr/>
          </p:nvSpPr>
          <p:spPr bwMode="auto">
            <a:xfrm>
              <a:off x="3477" y="2562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3342" name="Oval 39"/>
            <p:cNvSpPr>
              <a:spLocks noChangeArrowheads="1"/>
            </p:cNvSpPr>
            <p:nvPr/>
          </p:nvSpPr>
          <p:spPr bwMode="auto">
            <a:xfrm>
              <a:off x="4531" y="2278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3</a:t>
              </a:r>
            </a:p>
          </p:txBody>
        </p:sp>
        <p:pic>
          <p:nvPicPr>
            <p:cNvPr id="13343" name="Picture 40" descr="Bo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5" y="620"/>
              <a:ext cx="426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4" name="Picture 41" descr="Alic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9" y="3436"/>
              <a:ext cx="354" cy="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9939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6331" y="0"/>
            <a:ext cx="7772400" cy="1143000"/>
          </a:xfrm>
        </p:spPr>
        <p:txBody>
          <a:bodyPr/>
          <a:lstStyle/>
          <a:p>
            <a:r>
              <a:rPr lang="et-EE" altLang="et-EE" dirty="0" smtClean="0"/>
              <a:t>Täiesti hajutatud variant</a:t>
            </a:r>
            <a:endParaRPr lang="en-US" altLang="et-EE" dirty="0" smtClean="0"/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4598988" y="981076"/>
            <a:ext cx="5257800" cy="4373563"/>
            <a:chOff x="768" y="280"/>
            <a:chExt cx="3936" cy="3231"/>
          </a:xfrm>
        </p:grpSpPr>
        <p:graphicFrame>
          <p:nvGraphicFramePr>
            <p:cNvPr id="14341" name="Object 4"/>
            <p:cNvGraphicFramePr>
              <a:graphicFrameLocks noChangeAspect="1"/>
            </p:cNvGraphicFramePr>
            <p:nvPr/>
          </p:nvGraphicFramePr>
          <p:xfrm>
            <a:off x="768" y="2016"/>
            <a:ext cx="432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4" name="Clip" r:id="rId3" imgW="1307263" imgH="1084139" progId="MS_ClipArt_Gallery.2">
                    <p:embed/>
                  </p:oleObj>
                </mc:Choice>
                <mc:Fallback>
                  <p:oleObj name="Clip" r:id="rId3" imgW="1307263" imgH="1084139" progId="MS_ClipArt_Gallery.2">
                    <p:embed/>
                    <p:pic>
                      <p:nvPicPr>
                        <p:cNvPr id="14341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2016"/>
                          <a:ext cx="432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5"/>
            <p:cNvGraphicFramePr>
              <a:graphicFrameLocks noChangeAspect="1"/>
            </p:cNvGraphicFramePr>
            <p:nvPr/>
          </p:nvGraphicFramePr>
          <p:xfrm>
            <a:off x="2160" y="3168"/>
            <a:ext cx="432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5" name="Clip" r:id="rId5" imgW="1307263" imgH="1084139" progId="MS_ClipArt_Gallery.2">
                    <p:embed/>
                  </p:oleObj>
                </mc:Choice>
                <mc:Fallback>
                  <p:oleObj name="Clip" r:id="rId5" imgW="1307263" imgH="1084139" progId="MS_ClipArt_Gallery.2">
                    <p:embed/>
                    <p:pic>
                      <p:nvPicPr>
                        <p:cNvPr id="14342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0" y="3168"/>
                          <a:ext cx="432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3" name="Object 6"/>
            <p:cNvGraphicFramePr>
              <a:graphicFrameLocks noChangeAspect="1"/>
            </p:cNvGraphicFramePr>
            <p:nvPr/>
          </p:nvGraphicFramePr>
          <p:xfrm>
            <a:off x="2160" y="2016"/>
            <a:ext cx="432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6" name="Clip" r:id="rId6" imgW="1307263" imgH="1084139" progId="MS_ClipArt_Gallery.2">
                    <p:embed/>
                  </p:oleObj>
                </mc:Choice>
                <mc:Fallback>
                  <p:oleObj name="Clip" r:id="rId6" imgW="1307263" imgH="1084139" progId="MS_ClipArt_Gallery.2">
                    <p:embed/>
                    <p:pic>
                      <p:nvPicPr>
                        <p:cNvPr id="14343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0" y="2016"/>
                          <a:ext cx="432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3365694"/>
                </p:ext>
              </p:extLst>
            </p:nvPr>
          </p:nvGraphicFramePr>
          <p:xfrm>
            <a:off x="2152" y="824"/>
            <a:ext cx="432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7" name="Clip" r:id="rId7" imgW="1307263" imgH="1084139" progId="MS_ClipArt_Gallery.2">
                    <p:embed/>
                  </p:oleObj>
                </mc:Choice>
                <mc:Fallback>
                  <p:oleObj name="Clip" r:id="rId7" imgW="1307263" imgH="1084139" progId="MS_ClipArt_Gallery.2">
                    <p:embed/>
                    <p:pic>
                      <p:nvPicPr>
                        <p:cNvPr id="14344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2" y="824"/>
                          <a:ext cx="432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8"/>
            <p:cNvGraphicFramePr>
              <a:graphicFrameLocks noChangeAspect="1"/>
            </p:cNvGraphicFramePr>
            <p:nvPr/>
          </p:nvGraphicFramePr>
          <p:xfrm>
            <a:off x="4272" y="1968"/>
            <a:ext cx="432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8" name="Clip" r:id="rId8" imgW="1307263" imgH="1084139" progId="MS_ClipArt_Gallery.2">
                    <p:embed/>
                  </p:oleObj>
                </mc:Choice>
                <mc:Fallback>
                  <p:oleObj name="Clip" r:id="rId8" imgW="1307263" imgH="1084139" progId="MS_ClipArt_Gallery.2">
                    <p:embed/>
                    <p:pic>
                      <p:nvPicPr>
                        <p:cNvPr id="14345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1968"/>
                          <a:ext cx="432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9"/>
            <p:cNvGraphicFramePr>
              <a:graphicFrameLocks noChangeAspect="1"/>
            </p:cNvGraphicFramePr>
            <p:nvPr/>
          </p:nvGraphicFramePr>
          <p:xfrm>
            <a:off x="4272" y="768"/>
            <a:ext cx="432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" name="Clip" r:id="rId9" imgW="1307263" imgH="1084139" progId="MS_ClipArt_Gallery.2">
                    <p:embed/>
                  </p:oleObj>
                </mc:Choice>
                <mc:Fallback>
                  <p:oleObj name="Clip" r:id="rId9" imgW="1307263" imgH="1084139" progId="MS_ClipArt_Gallery.2">
                    <p:embed/>
                    <p:pic>
                      <p:nvPicPr>
                        <p:cNvPr id="14346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768"/>
                          <a:ext cx="432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7" name="Line 10"/>
            <p:cNvSpPr>
              <a:spLocks noChangeShapeType="1"/>
            </p:cNvSpPr>
            <p:nvPr/>
          </p:nvSpPr>
          <p:spPr bwMode="auto">
            <a:xfrm flipV="1">
              <a:off x="1104" y="1104"/>
              <a:ext cx="1104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48" name="Line 11"/>
            <p:cNvSpPr>
              <a:spLocks noChangeShapeType="1"/>
            </p:cNvSpPr>
            <p:nvPr/>
          </p:nvSpPr>
          <p:spPr bwMode="auto">
            <a:xfrm>
              <a:off x="2544" y="912"/>
              <a:ext cx="17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49" name="Line 12"/>
            <p:cNvSpPr>
              <a:spLocks noChangeShapeType="1"/>
            </p:cNvSpPr>
            <p:nvPr/>
          </p:nvSpPr>
          <p:spPr bwMode="auto">
            <a:xfrm>
              <a:off x="2592" y="1056"/>
              <a:ext cx="1728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50" name="Line 13"/>
            <p:cNvSpPr>
              <a:spLocks noChangeShapeType="1"/>
            </p:cNvSpPr>
            <p:nvPr/>
          </p:nvSpPr>
          <p:spPr bwMode="auto">
            <a:xfrm>
              <a:off x="1152" y="2256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51" name="Line 14"/>
            <p:cNvSpPr>
              <a:spLocks noChangeShapeType="1"/>
            </p:cNvSpPr>
            <p:nvPr/>
          </p:nvSpPr>
          <p:spPr bwMode="auto">
            <a:xfrm flipH="1">
              <a:off x="1200" y="2160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52" name="Line 15"/>
            <p:cNvSpPr>
              <a:spLocks noChangeShapeType="1"/>
            </p:cNvSpPr>
            <p:nvPr/>
          </p:nvSpPr>
          <p:spPr bwMode="auto">
            <a:xfrm>
              <a:off x="1152" y="2304"/>
              <a:ext cx="1152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53" name="Text Box 16"/>
            <p:cNvSpPr txBox="1">
              <a:spLocks noChangeArrowheads="1"/>
            </p:cNvSpPr>
            <p:nvPr/>
          </p:nvSpPr>
          <p:spPr bwMode="auto">
            <a:xfrm>
              <a:off x="1536" y="1968"/>
              <a:ext cx="60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</a:t>
              </a:r>
            </a:p>
          </p:txBody>
        </p:sp>
        <p:sp>
          <p:nvSpPr>
            <p:cNvPr id="14354" name="Text Box 17"/>
            <p:cNvSpPr txBox="1">
              <a:spLocks noChangeArrowheads="1"/>
            </p:cNvSpPr>
            <p:nvPr/>
          </p:nvSpPr>
          <p:spPr bwMode="auto">
            <a:xfrm>
              <a:off x="1392" y="2208"/>
              <a:ext cx="820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QueryHit</a:t>
              </a:r>
            </a:p>
          </p:txBody>
        </p:sp>
        <p:sp>
          <p:nvSpPr>
            <p:cNvPr id="14355" name="Text Box 18"/>
            <p:cNvSpPr txBox="1">
              <a:spLocks noChangeArrowheads="1"/>
            </p:cNvSpPr>
            <p:nvPr/>
          </p:nvSpPr>
          <p:spPr bwMode="auto">
            <a:xfrm>
              <a:off x="3216" y="720"/>
              <a:ext cx="60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</a:t>
              </a:r>
            </a:p>
          </p:txBody>
        </p:sp>
        <p:sp>
          <p:nvSpPr>
            <p:cNvPr id="14356" name="Text Box 19"/>
            <p:cNvSpPr txBox="1">
              <a:spLocks noChangeArrowheads="1"/>
            </p:cNvSpPr>
            <p:nvPr/>
          </p:nvSpPr>
          <p:spPr bwMode="auto">
            <a:xfrm rot="1838329">
              <a:off x="3287" y="1262"/>
              <a:ext cx="508" cy="4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</a:t>
              </a:r>
            </a:p>
          </p:txBody>
        </p:sp>
        <p:sp>
          <p:nvSpPr>
            <p:cNvPr id="14357" name="Text Box 20"/>
            <p:cNvSpPr txBox="1">
              <a:spLocks noChangeArrowheads="1"/>
            </p:cNvSpPr>
            <p:nvPr/>
          </p:nvSpPr>
          <p:spPr bwMode="auto">
            <a:xfrm>
              <a:off x="3216" y="960"/>
              <a:ext cx="820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QueryHit</a:t>
              </a:r>
            </a:p>
          </p:txBody>
        </p:sp>
        <p:sp>
          <p:nvSpPr>
            <p:cNvPr id="14358" name="Text Box 21"/>
            <p:cNvSpPr txBox="1">
              <a:spLocks noChangeArrowheads="1"/>
            </p:cNvSpPr>
            <p:nvPr/>
          </p:nvSpPr>
          <p:spPr bwMode="auto">
            <a:xfrm rot="19317177">
              <a:off x="1294" y="1323"/>
              <a:ext cx="60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</a:t>
              </a:r>
            </a:p>
          </p:txBody>
        </p:sp>
        <p:sp>
          <p:nvSpPr>
            <p:cNvPr id="14359" name="Text Box 22"/>
            <p:cNvSpPr txBox="1">
              <a:spLocks noChangeArrowheads="1"/>
            </p:cNvSpPr>
            <p:nvPr/>
          </p:nvSpPr>
          <p:spPr bwMode="auto">
            <a:xfrm rot="2175888">
              <a:off x="1438" y="2715"/>
              <a:ext cx="609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</a:t>
              </a:r>
            </a:p>
          </p:txBody>
        </p:sp>
        <p:sp>
          <p:nvSpPr>
            <p:cNvPr id="14360" name="Line 23"/>
            <p:cNvSpPr>
              <a:spLocks noChangeShapeType="1"/>
            </p:cNvSpPr>
            <p:nvPr/>
          </p:nvSpPr>
          <p:spPr bwMode="auto">
            <a:xfrm flipH="1">
              <a:off x="1152" y="1104"/>
              <a:ext cx="1152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61" name="Text Box 24"/>
            <p:cNvSpPr txBox="1">
              <a:spLocks noChangeArrowheads="1"/>
            </p:cNvSpPr>
            <p:nvPr/>
          </p:nvSpPr>
          <p:spPr bwMode="auto">
            <a:xfrm rot="19399539">
              <a:off x="1486" y="1460"/>
              <a:ext cx="684" cy="4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800">
                  <a:latin typeface="Arial" panose="020B0604020202020204" pitchFamily="34" charset="0"/>
                </a:rPr>
                <a:t>QueryHit</a:t>
              </a:r>
            </a:p>
          </p:txBody>
        </p:sp>
        <p:sp>
          <p:nvSpPr>
            <p:cNvPr id="14362" name="Freeform 25"/>
            <p:cNvSpPr>
              <a:spLocks/>
            </p:cNvSpPr>
            <p:nvPr/>
          </p:nvSpPr>
          <p:spPr bwMode="auto">
            <a:xfrm>
              <a:off x="888" y="280"/>
              <a:ext cx="3528" cy="1736"/>
            </a:xfrm>
            <a:custGeom>
              <a:avLst/>
              <a:gdLst>
                <a:gd name="T0" fmla="*/ 3528 w 3528"/>
                <a:gd name="T1" fmla="*/ 536 h 1736"/>
                <a:gd name="T2" fmla="*/ 2856 w 3528"/>
                <a:gd name="T3" fmla="*/ 248 h 1736"/>
                <a:gd name="T4" fmla="*/ 1608 w 3528"/>
                <a:gd name="T5" fmla="*/ 152 h 1736"/>
                <a:gd name="T6" fmla="*/ 264 w 3528"/>
                <a:gd name="T7" fmla="*/ 1160 h 1736"/>
                <a:gd name="T8" fmla="*/ 24 w 3528"/>
                <a:gd name="T9" fmla="*/ 1736 h 17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28" h="1736">
                  <a:moveTo>
                    <a:pt x="3528" y="536"/>
                  </a:moveTo>
                  <a:cubicBezTo>
                    <a:pt x="3352" y="424"/>
                    <a:pt x="3176" y="312"/>
                    <a:pt x="2856" y="248"/>
                  </a:cubicBezTo>
                  <a:cubicBezTo>
                    <a:pt x="2536" y="184"/>
                    <a:pt x="2040" y="0"/>
                    <a:pt x="1608" y="152"/>
                  </a:cubicBezTo>
                  <a:cubicBezTo>
                    <a:pt x="1176" y="304"/>
                    <a:pt x="528" y="896"/>
                    <a:pt x="264" y="1160"/>
                  </a:cubicBezTo>
                  <a:cubicBezTo>
                    <a:pt x="0" y="1424"/>
                    <a:pt x="64" y="1640"/>
                    <a:pt x="24" y="1736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4363" name="Line 26"/>
            <p:cNvSpPr>
              <a:spLocks noChangeShapeType="1"/>
            </p:cNvSpPr>
            <p:nvPr/>
          </p:nvSpPr>
          <p:spPr bwMode="auto">
            <a:xfrm flipH="1">
              <a:off x="2592" y="1008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</p:grpSp>
      <p:sp>
        <p:nvSpPr>
          <p:cNvPr id="206876" name="Text Box 28"/>
          <p:cNvSpPr txBox="1">
            <a:spLocks noChangeArrowheads="1"/>
          </p:cNvSpPr>
          <p:nvPr/>
        </p:nvSpPr>
        <p:spPr bwMode="auto">
          <a:xfrm>
            <a:off x="1027413" y="1232712"/>
            <a:ext cx="3649663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t-EE" sz="2000" b="1" dirty="0">
                <a:latin typeface="Arial" charset="0"/>
              </a:rPr>
              <a:t>Gnutella põhimõte</a:t>
            </a:r>
            <a:r>
              <a:rPr lang="en-US" sz="2000" b="1" dirty="0">
                <a:latin typeface="Arial" charset="0"/>
              </a:rPr>
              <a:t> </a:t>
            </a:r>
            <a:endParaRPr lang="et-EE" sz="2000" b="1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t-EE" sz="2000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t-EE" sz="2000" dirty="0">
                <a:latin typeface="Arial" charset="0"/>
              </a:rPr>
              <a:t>Keskset otsimisserverit pole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t-EE" sz="2000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t-EE" sz="2000" dirty="0">
                <a:latin typeface="Arial" charset="0"/>
              </a:rPr>
              <a:t>Otsingud lähevad</a:t>
            </a:r>
          </a:p>
          <a:p>
            <a:pPr eaLnBrk="1" hangingPunct="1">
              <a:defRPr/>
            </a:pPr>
            <a:r>
              <a:rPr lang="et-EE" sz="2000" dirty="0">
                <a:latin typeface="Arial" charset="0"/>
              </a:rPr>
              <a:t>    laviinina </a:t>
            </a:r>
            <a:r>
              <a:rPr lang="et-EE" sz="2000" dirty="0">
                <a:latin typeface="Arial" charset="0"/>
              </a:rPr>
              <a:t>mööda</a:t>
            </a:r>
          </a:p>
          <a:p>
            <a:pPr eaLnBrk="1" hangingPunct="1">
              <a:defRPr/>
            </a:pPr>
            <a:r>
              <a:rPr lang="et-EE" sz="2000" dirty="0">
                <a:latin typeface="Arial" charset="0"/>
              </a:rPr>
              <a:t>     kogu </a:t>
            </a:r>
            <a:r>
              <a:rPr lang="et-EE" sz="2000" dirty="0">
                <a:latin typeface="Arial" charset="0"/>
              </a:rPr>
              <a:t>võrku laiali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t-EE" sz="2000" dirty="0">
              <a:latin typeface="Arial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t-EE" sz="2000" dirty="0">
                <a:latin typeface="Arial" charset="0"/>
              </a:rPr>
              <a:t>Vastused tulevad </a:t>
            </a:r>
          </a:p>
          <a:p>
            <a:pPr eaLnBrk="1" hangingPunct="1">
              <a:defRPr/>
            </a:pPr>
            <a:r>
              <a:rPr lang="et-EE" sz="2000" dirty="0">
                <a:latin typeface="Arial" charset="0"/>
              </a:rPr>
              <a:t>     algsele otsijale</a:t>
            </a:r>
            <a:endParaRPr lang="et-EE" sz="2000" dirty="0">
              <a:latin typeface="Arial" charset="0"/>
            </a:endParaRPr>
          </a:p>
          <a:p>
            <a:pPr eaLnBrk="1" hangingPunct="1">
              <a:defRPr/>
            </a:pPr>
            <a:endParaRPr lang="et-EE" sz="2000" dirty="0">
              <a:latin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t-EE" sz="2000" dirty="0">
                <a:latin typeface="Arial" charset="0"/>
              </a:rPr>
              <a:t>Probleem: </a:t>
            </a:r>
          </a:p>
          <a:p>
            <a:pPr eaLnBrk="1" hangingPunct="1">
              <a:defRPr/>
            </a:pPr>
            <a:r>
              <a:rPr lang="et-EE" sz="2000" dirty="0">
                <a:latin typeface="Arial" charset="0"/>
              </a:rPr>
              <a:t>    </a:t>
            </a:r>
            <a:r>
              <a:rPr lang="et-EE" sz="2000" dirty="0">
                <a:latin typeface="Arial" charset="0"/>
              </a:rPr>
              <a:t> </a:t>
            </a:r>
            <a:r>
              <a:rPr lang="et-EE" sz="2000" dirty="0">
                <a:solidFill>
                  <a:srgbClr val="FF0000"/>
                </a:solidFill>
                <a:latin typeface="Arial" charset="0"/>
              </a:rPr>
              <a:t>võrgu </a:t>
            </a:r>
            <a:r>
              <a:rPr lang="et-EE" sz="2000" dirty="0">
                <a:solidFill>
                  <a:srgbClr val="FF0000"/>
                </a:solidFill>
                <a:latin typeface="Arial" charset="0"/>
              </a:rPr>
              <a:t>ülekoormus!</a:t>
            </a:r>
          </a:p>
          <a:p>
            <a:pPr eaLnBrk="1" hangingPunct="1">
              <a:defRPr/>
            </a:pPr>
            <a:endParaRPr 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6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35527" y="258764"/>
            <a:ext cx="4344988" cy="1143000"/>
          </a:xfrm>
        </p:spPr>
        <p:txBody>
          <a:bodyPr/>
          <a:lstStyle/>
          <a:p>
            <a:r>
              <a:rPr lang="et-EE" altLang="et-EE" sz="3600" dirty="0"/>
              <a:t>Supernoded a la esialgne Skype</a:t>
            </a:r>
            <a:endParaRPr lang="en-US" altLang="et-EE" sz="36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0561" y="1592264"/>
            <a:ext cx="3781425" cy="4648200"/>
          </a:xfrm>
        </p:spPr>
        <p:txBody>
          <a:bodyPr/>
          <a:lstStyle/>
          <a:p>
            <a:r>
              <a:rPr lang="et-EE" altLang="et-EE" sz="2400"/>
              <a:t>Kliendid suhtlevad omavahel otse</a:t>
            </a:r>
            <a:endParaRPr lang="en-US" altLang="et-EE" sz="2400"/>
          </a:p>
          <a:p>
            <a:r>
              <a:rPr lang="et-EE" altLang="et-EE" sz="2400"/>
              <a:t>Osa kasutajaid on nn </a:t>
            </a:r>
            <a:r>
              <a:rPr lang="et-EE" altLang="et-EE" sz="2400">
                <a:solidFill>
                  <a:srgbClr val="FF0000"/>
                </a:solidFill>
              </a:rPr>
              <a:t>supernoded</a:t>
            </a:r>
            <a:r>
              <a:rPr lang="et-EE" altLang="et-EE" sz="2400"/>
              <a:t>: on oma piirkonna kohalikud info-otsingu / koordineerimisserverid</a:t>
            </a:r>
          </a:p>
          <a:p>
            <a:r>
              <a:rPr lang="et-EE" altLang="et-EE" sz="2400"/>
              <a:t>Supernoded moodustavad oma sisemise P2P võrgu</a:t>
            </a:r>
            <a:endParaRPr lang="en-US" altLang="et-EE" sz="2400"/>
          </a:p>
          <a:p>
            <a:r>
              <a:rPr lang="et-EE" altLang="et-EE" sz="2400"/>
              <a:t>Keskne server kasutajate registreerimiseks, tasumiseks jne</a:t>
            </a:r>
            <a:endParaRPr lang="en-US" altLang="et-EE" sz="2400"/>
          </a:p>
        </p:txBody>
      </p:sp>
      <p:grpSp>
        <p:nvGrpSpPr>
          <p:cNvPr id="201732" name="Group 4"/>
          <p:cNvGrpSpPr>
            <a:grpSpLocks/>
          </p:cNvGrpSpPr>
          <p:nvPr/>
        </p:nvGrpSpPr>
        <p:grpSpPr bwMode="auto">
          <a:xfrm>
            <a:off x="7359651" y="830264"/>
            <a:ext cx="1635125" cy="1538287"/>
            <a:chOff x="3941" y="1127"/>
            <a:chExt cx="1030" cy="969"/>
          </a:xfrm>
        </p:grpSpPr>
        <p:sp>
          <p:nvSpPr>
            <p:cNvPr id="15435" name="Line 5"/>
            <p:cNvSpPr>
              <a:spLocks noChangeShapeType="1"/>
            </p:cNvSpPr>
            <p:nvPr/>
          </p:nvSpPr>
          <p:spPr bwMode="auto">
            <a:xfrm>
              <a:off x="3941" y="1599"/>
              <a:ext cx="401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36" name="Line 6"/>
            <p:cNvSpPr>
              <a:spLocks noChangeShapeType="1"/>
            </p:cNvSpPr>
            <p:nvPr/>
          </p:nvSpPr>
          <p:spPr bwMode="auto">
            <a:xfrm>
              <a:off x="4063" y="1232"/>
              <a:ext cx="314" cy="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37" name="Line 7"/>
            <p:cNvSpPr>
              <a:spLocks noChangeShapeType="1"/>
            </p:cNvSpPr>
            <p:nvPr/>
          </p:nvSpPr>
          <p:spPr bwMode="auto">
            <a:xfrm flipH="1">
              <a:off x="4352" y="1127"/>
              <a:ext cx="9" cy="6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38" name="Line 8"/>
            <p:cNvSpPr>
              <a:spLocks noChangeShapeType="1"/>
            </p:cNvSpPr>
            <p:nvPr/>
          </p:nvSpPr>
          <p:spPr bwMode="auto">
            <a:xfrm flipH="1">
              <a:off x="4352" y="1231"/>
              <a:ext cx="375" cy="6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39" name="Line 9"/>
            <p:cNvSpPr>
              <a:spLocks noChangeShapeType="1"/>
            </p:cNvSpPr>
            <p:nvPr/>
          </p:nvSpPr>
          <p:spPr bwMode="auto">
            <a:xfrm flipH="1">
              <a:off x="4369" y="1457"/>
              <a:ext cx="602" cy="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15440" name="Group 10"/>
            <p:cNvGrpSpPr>
              <a:grpSpLocks/>
            </p:cNvGrpSpPr>
            <p:nvPr/>
          </p:nvGrpSpPr>
          <p:grpSpPr bwMode="auto">
            <a:xfrm>
              <a:off x="4098" y="1653"/>
              <a:ext cx="535" cy="443"/>
              <a:chOff x="3464" y="1275"/>
              <a:chExt cx="395" cy="329"/>
            </a:xfrm>
          </p:grpSpPr>
          <p:pic>
            <p:nvPicPr>
              <p:cNvPr id="15441" name="Picture 11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42" name="Object 12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46" name="Clip" r:id="rId4" imgW="1307263" imgH="1084139" progId="MS_ClipArt_Gallery.2">
                      <p:embed/>
                    </p:oleObj>
                  </mc:Choice>
                  <mc:Fallback>
                    <p:oleObj name="Clip" r:id="rId4" imgW="1307263" imgH="1084139" progId="MS_ClipArt_Gallery.2">
                      <p:embed/>
                      <p:pic>
                        <p:nvPicPr>
                          <p:cNvPr id="15442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01741" name="Group 13"/>
          <p:cNvGrpSpPr>
            <a:grpSpLocks/>
          </p:cNvGrpSpPr>
          <p:nvPr/>
        </p:nvGrpSpPr>
        <p:grpSpPr bwMode="auto">
          <a:xfrm>
            <a:off x="5854700" y="2492376"/>
            <a:ext cx="1557338" cy="2085975"/>
            <a:chOff x="2993" y="2174"/>
            <a:chExt cx="981" cy="1314"/>
          </a:xfrm>
        </p:grpSpPr>
        <p:sp>
          <p:nvSpPr>
            <p:cNvPr id="15412" name="Line 14"/>
            <p:cNvSpPr>
              <a:spLocks noChangeShapeType="1"/>
            </p:cNvSpPr>
            <p:nvPr/>
          </p:nvSpPr>
          <p:spPr bwMode="auto">
            <a:xfrm flipV="1">
              <a:off x="3622" y="2775"/>
              <a:ext cx="61" cy="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13" name="Line 15"/>
            <p:cNvSpPr>
              <a:spLocks noChangeShapeType="1"/>
            </p:cNvSpPr>
            <p:nvPr/>
          </p:nvSpPr>
          <p:spPr bwMode="auto">
            <a:xfrm>
              <a:off x="3405" y="2181"/>
              <a:ext cx="313" cy="6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14" name="Line 16"/>
            <p:cNvSpPr>
              <a:spLocks noChangeShapeType="1"/>
            </p:cNvSpPr>
            <p:nvPr/>
          </p:nvSpPr>
          <p:spPr bwMode="auto">
            <a:xfrm>
              <a:off x="3265" y="2556"/>
              <a:ext cx="428" cy="2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15" name="Line 17"/>
            <p:cNvSpPr>
              <a:spLocks noChangeShapeType="1"/>
            </p:cNvSpPr>
            <p:nvPr/>
          </p:nvSpPr>
          <p:spPr bwMode="auto">
            <a:xfrm flipV="1">
              <a:off x="3117" y="2784"/>
              <a:ext cx="576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416" name="Line 18"/>
            <p:cNvSpPr>
              <a:spLocks noChangeShapeType="1"/>
            </p:cNvSpPr>
            <p:nvPr/>
          </p:nvSpPr>
          <p:spPr bwMode="auto">
            <a:xfrm flipV="1">
              <a:off x="3238" y="2818"/>
              <a:ext cx="472" cy="4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15417" name="Group 19"/>
            <p:cNvGrpSpPr>
              <a:grpSpLocks/>
            </p:cNvGrpSpPr>
            <p:nvPr/>
          </p:nvGrpSpPr>
          <p:grpSpPr bwMode="auto">
            <a:xfrm>
              <a:off x="3125" y="3091"/>
              <a:ext cx="316" cy="303"/>
              <a:chOff x="3464" y="1275"/>
              <a:chExt cx="395" cy="329"/>
            </a:xfrm>
          </p:grpSpPr>
          <p:pic>
            <p:nvPicPr>
              <p:cNvPr id="15433" name="Picture 20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34" name="Object 21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47" name="Clip" r:id="rId6" imgW="1307263" imgH="1084139" progId="MS_ClipArt_Gallery.2">
                      <p:embed/>
                    </p:oleObj>
                  </mc:Choice>
                  <mc:Fallback>
                    <p:oleObj name="Clip" r:id="rId6" imgW="1307263" imgH="1084139" progId="MS_ClipArt_Gallery.2">
                      <p:embed/>
                      <p:pic>
                        <p:nvPicPr>
                          <p:cNvPr id="15434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418" name="Group 22"/>
            <p:cNvGrpSpPr>
              <a:grpSpLocks/>
            </p:cNvGrpSpPr>
            <p:nvPr/>
          </p:nvGrpSpPr>
          <p:grpSpPr bwMode="auto">
            <a:xfrm>
              <a:off x="2993" y="2768"/>
              <a:ext cx="316" cy="303"/>
              <a:chOff x="3464" y="1275"/>
              <a:chExt cx="395" cy="329"/>
            </a:xfrm>
          </p:grpSpPr>
          <p:pic>
            <p:nvPicPr>
              <p:cNvPr id="15431" name="Picture 23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32" name="Object 24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48" name="Clip" r:id="rId7" imgW="1307263" imgH="1084139" progId="MS_ClipArt_Gallery.2">
                      <p:embed/>
                    </p:oleObj>
                  </mc:Choice>
                  <mc:Fallback>
                    <p:oleObj name="Clip" r:id="rId7" imgW="1307263" imgH="1084139" progId="MS_ClipArt_Gallery.2">
                      <p:embed/>
                      <p:pic>
                        <p:nvPicPr>
                          <p:cNvPr id="15432" name="Object 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419" name="Group 25"/>
            <p:cNvGrpSpPr>
              <a:grpSpLocks/>
            </p:cNvGrpSpPr>
            <p:nvPr/>
          </p:nvGrpSpPr>
          <p:grpSpPr bwMode="auto">
            <a:xfrm>
              <a:off x="3509" y="3185"/>
              <a:ext cx="316" cy="303"/>
              <a:chOff x="3464" y="1275"/>
              <a:chExt cx="395" cy="329"/>
            </a:xfrm>
          </p:grpSpPr>
          <p:pic>
            <p:nvPicPr>
              <p:cNvPr id="15429" name="Picture 26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30" name="Object 27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49" name="Clip" r:id="rId8" imgW="1307263" imgH="1084139" progId="MS_ClipArt_Gallery.2">
                      <p:embed/>
                    </p:oleObj>
                  </mc:Choice>
                  <mc:Fallback>
                    <p:oleObj name="Clip" r:id="rId8" imgW="1307263" imgH="1084139" progId="MS_ClipArt_Gallery.2">
                      <p:embed/>
                      <p:pic>
                        <p:nvPicPr>
                          <p:cNvPr id="1543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420" name="Group 28"/>
            <p:cNvGrpSpPr>
              <a:grpSpLocks/>
            </p:cNvGrpSpPr>
            <p:nvPr/>
          </p:nvGrpSpPr>
          <p:grpSpPr bwMode="auto">
            <a:xfrm>
              <a:off x="3264" y="2174"/>
              <a:ext cx="316" cy="303"/>
              <a:chOff x="3464" y="1275"/>
              <a:chExt cx="395" cy="329"/>
            </a:xfrm>
          </p:grpSpPr>
          <p:pic>
            <p:nvPicPr>
              <p:cNvPr id="15427" name="Picture 29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28" name="Object 30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0" name="Clip" r:id="rId9" imgW="1307263" imgH="1084139" progId="MS_ClipArt_Gallery.2">
                      <p:embed/>
                    </p:oleObj>
                  </mc:Choice>
                  <mc:Fallback>
                    <p:oleObj name="Clip" r:id="rId9" imgW="1307263" imgH="1084139" progId="MS_ClipArt_Gallery.2">
                      <p:embed/>
                      <p:pic>
                        <p:nvPicPr>
                          <p:cNvPr id="15428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421" name="Group 31"/>
            <p:cNvGrpSpPr>
              <a:grpSpLocks/>
            </p:cNvGrpSpPr>
            <p:nvPr/>
          </p:nvGrpSpPr>
          <p:grpSpPr bwMode="auto">
            <a:xfrm>
              <a:off x="3019" y="2408"/>
              <a:ext cx="316" cy="303"/>
              <a:chOff x="3464" y="1275"/>
              <a:chExt cx="395" cy="329"/>
            </a:xfrm>
          </p:grpSpPr>
          <p:pic>
            <p:nvPicPr>
              <p:cNvPr id="15425" name="Picture 32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26" name="Object 33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1" name="Clip" r:id="rId10" imgW="1307263" imgH="1084139" progId="MS_ClipArt_Gallery.2">
                      <p:embed/>
                    </p:oleObj>
                  </mc:Choice>
                  <mc:Fallback>
                    <p:oleObj name="Clip" r:id="rId10" imgW="1307263" imgH="1084139" progId="MS_ClipArt_Gallery.2">
                      <p:embed/>
                      <p:pic>
                        <p:nvPicPr>
                          <p:cNvPr id="15426" name="Object 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422" name="Group 34"/>
            <p:cNvGrpSpPr>
              <a:grpSpLocks/>
            </p:cNvGrpSpPr>
            <p:nvPr/>
          </p:nvGrpSpPr>
          <p:grpSpPr bwMode="auto">
            <a:xfrm>
              <a:off x="3439" y="2610"/>
              <a:ext cx="535" cy="443"/>
              <a:chOff x="3464" y="1275"/>
              <a:chExt cx="395" cy="329"/>
            </a:xfrm>
          </p:grpSpPr>
          <p:pic>
            <p:nvPicPr>
              <p:cNvPr id="15423" name="Picture 35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24" name="Object 36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2" name="Clip" r:id="rId11" imgW="1307263" imgH="1084139" progId="MS_ClipArt_Gallery.2">
                      <p:embed/>
                    </p:oleObj>
                  </mc:Choice>
                  <mc:Fallback>
                    <p:oleObj name="Clip" r:id="rId11" imgW="1307263" imgH="1084139" progId="MS_ClipArt_Gallery.2">
                      <p:embed/>
                      <p:pic>
                        <p:nvPicPr>
                          <p:cNvPr id="15424" name="Object 3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01765" name="Line 37"/>
          <p:cNvSpPr>
            <a:spLocks noChangeShapeType="1"/>
          </p:cNvSpPr>
          <p:nvPr/>
        </p:nvSpPr>
        <p:spPr bwMode="auto">
          <a:xfrm flipH="1">
            <a:off x="7034214" y="2062164"/>
            <a:ext cx="1011237" cy="134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201766" name="Line 38"/>
          <p:cNvSpPr>
            <a:spLocks noChangeShapeType="1"/>
          </p:cNvSpPr>
          <p:nvPr/>
        </p:nvSpPr>
        <p:spPr bwMode="auto">
          <a:xfrm>
            <a:off x="8086725" y="1909763"/>
            <a:ext cx="692150" cy="1509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201767" name="Line 39"/>
          <p:cNvSpPr>
            <a:spLocks noChangeShapeType="1"/>
          </p:cNvSpPr>
          <p:nvPr/>
        </p:nvSpPr>
        <p:spPr bwMode="auto">
          <a:xfrm flipV="1">
            <a:off x="7116764" y="3376614"/>
            <a:ext cx="1703387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201768" name="Group 40"/>
          <p:cNvGrpSpPr>
            <a:grpSpLocks/>
          </p:cNvGrpSpPr>
          <p:nvPr/>
        </p:nvGrpSpPr>
        <p:grpSpPr bwMode="auto">
          <a:xfrm>
            <a:off x="8362950" y="2422526"/>
            <a:ext cx="1620838" cy="2074863"/>
            <a:chOff x="4564" y="2130"/>
            <a:chExt cx="1021" cy="1307"/>
          </a:xfrm>
        </p:grpSpPr>
        <p:sp>
          <p:nvSpPr>
            <p:cNvPr id="15389" name="Line 41"/>
            <p:cNvSpPr>
              <a:spLocks noChangeShapeType="1"/>
            </p:cNvSpPr>
            <p:nvPr/>
          </p:nvSpPr>
          <p:spPr bwMode="auto">
            <a:xfrm flipH="1" flipV="1">
              <a:off x="4808" y="2828"/>
              <a:ext cx="53" cy="3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390" name="Line 42"/>
            <p:cNvSpPr>
              <a:spLocks noChangeShapeType="1"/>
            </p:cNvSpPr>
            <p:nvPr/>
          </p:nvSpPr>
          <p:spPr bwMode="auto">
            <a:xfrm flipH="1" flipV="1">
              <a:off x="4843" y="2846"/>
              <a:ext cx="490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391" name="Line 43"/>
            <p:cNvSpPr>
              <a:spLocks noChangeShapeType="1"/>
            </p:cNvSpPr>
            <p:nvPr/>
          </p:nvSpPr>
          <p:spPr bwMode="auto">
            <a:xfrm flipH="1" flipV="1">
              <a:off x="4818" y="2828"/>
              <a:ext cx="638" cy="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392" name="Line 44"/>
            <p:cNvSpPr>
              <a:spLocks noChangeShapeType="1"/>
            </p:cNvSpPr>
            <p:nvPr/>
          </p:nvSpPr>
          <p:spPr bwMode="auto">
            <a:xfrm flipH="1">
              <a:off x="4818" y="2233"/>
              <a:ext cx="375" cy="6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15393" name="Line 45"/>
            <p:cNvSpPr>
              <a:spLocks noChangeShapeType="1"/>
            </p:cNvSpPr>
            <p:nvPr/>
          </p:nvSpPr>
          <p:spPr bwMode="auto">
            <a:xfrm flipH="1">
              <a:off x="4835" y="2459"/>
              <a:ext cx="602" cy="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15394" name="Group 46"/>
            <p:cNvGrpSpPr>
              <a:grpSpLocks/>
            </p:cNvGrpSpPr>
            <p:nvPr/>
          </p:nvGrpSpPr>
          <p:grpSpPr bwMode="auto">
            <a:xfrm>
              <a:off x="5269" y="2759"/>
              <a:ext cx="316" cy="303"/>
              <a:chOff x="3464" y="1275"/>
              <a:chExt cx="395" cy="329"/>
            </a:xfrm>
          </p:grpSpPr>
          <p:pic>
            <p:nvPicPr>
              <p:cNvPr id="15410" name="Picture 47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11" name="Object 48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3" name="Clip" r:id="rId12" imgW="1307263" imgH="1084139" progId="MS_ClipArt_Gallery.2">
                      <p:embed/>
                    </p:oleObj>
                  </mc:Choice>
                  <mc:Fallback>
                    <p:oleObj name="Clip" r:id="rId12" imgW="1307263" imgH="1084139" progId="MS_ClipArt_Gallery.2">
                      <p:embed/>
                      <p:pic>
                        <p:nvPicPr>
                          <p:cNvPr id="15411" name="Object 4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395" name="Group 49"/>
            <p:cNvGrpSpPr>
              <a:grpSpLocks/>
            </p:cNvGrpSpPr>
            <p:nvPr/>
          </p:nvGrpSpPr>
          <p:grpSpPr bwMode="auto">
            <a:xfrm>
              <a:off x="5166" y="3081"/>
              <a:ext cx="316" cy="303"/>
              <a:chOff x="3464" y="1275"/>
              <a:chExt cx="395" cy="329"/>
            </a:xfrm>
          </p:grpSpPr>
          <p:pic>
            <p:nvPicPr>
              <p:cNvPr id="15408" name="Picture 50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09" name="Object 51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4" name="Clip" r:id="rId13" imgW="1307263" imgH="1084139" progId="MS_ClipArt_Gallery.2">
                      <p:embed/>
                    </p:oleObj>
                  </mc:Choice>
                  <mc:Fallback>
                    <p:oleObj name="Clip" r:id="rId13" imgW="1307263" imgH="1084139" progId="MS_ClipArt_Gallery.2">
                      <p:embed/>
                      <p:pic>
                        <p:nvPicPr>
                          <p:cNvPr id="15409" name="Object 5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396" name="Group 52"/>
            <p:cNvGrpSpPr>
              <a:grpSpLocks/>
            </p:cNvGrpSpPr>
            <p:nvPr/>
          </p:nvGrpSpPr>
          <p:grpSpPr bwMode="auto">
            <a:xfrm>
              <a:off x="5262" y="2375"/>
              <a:ext cx="316" cy="303"/>
              <a:chOff x="3464" y="1275"/>
              <a:chExt cx="395" cy="329"/>
            </a:xfrm>
          </p:grpSpPr>
          <p:pic>
            <p:nvPicPr>
              <p:cNvPr id="15406" name="Picture 53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07" name="Object 54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5" name="Clip" r:id="rId14" imgW="1307263" imgH="1084139" progId="MS_ClipArt_Gallery.2">
                      <p:embed/>
                    </p:oleObj>
                  </mc:Choice>
                  <mc:Fallback>
                    <p:oleObj name="Clip" r:id="rId14" imgW="1307263" imgH="1084139" progId="MS_ClipArt_Gallery.2">
                      <p:embed/>
                      <p:pic>
                        <p:nvPicPr>
                          <p:cNvPr id="15407" name="Object 5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397" name="Group 55"/>
            <p:cNvGrpSpPr>
              <a:grpSpLocks/>
            </p:cNvGrpSpPr>
            <p:nvPr/>
          </p:nvGrpSpPr>
          <p:grpSpPr bwMode="auto">
            <a:xfrm>
              <a:off x="5026" y="2130"/>
              <a:ext cx="316" cy="303"/>
              <a:chOff x="3464" y="1275"/>
              <a:chExt cx="395" cy="329"/>
            </a:xfrm>
          </p:grpSpPr>
          <p:pic>
            <p:nvPicPr>
              <p:cNvPr id="15404" name="Picture 56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05" name="Object 57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6" name="Clip" r:id="rId15" imgW="1307263" imgH="1084139" progId="MS_ClipArt_Gallery.2">
                      <p:embed/>
                    </p:oleObj>
                  </mc:Choice>
                  <mc:Fallback>
                    <p:oleObj name="Clip" r:id="rId15" imgW="1307263" imgH="1084139" progId="MS_ClipArt_Gallery.2">
                      <p:embed/>
                      <p:pic>
                        <p:nvPicPr>
                          <p:cNvPr id="15405" name="Object 5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398" name="Group 58"/>
            <p:cNvGrpSpPr>
              <a:grpSpLocks/>
            </p:cNvGrpSpPr>
            <p:nvPr/>
          </p:nvGrpSpPr>
          <p:grpSpPr bwMode="auto">
            <a:xfrm>
              <a:off x="4720" y="3134"/>
              <a:ext cx="316" cy="303"/>
              <a:chOff x="3464" y="1275"/>
              <a:chExt cx="395" cy="329"/>
            </a:xfrm>
          </p:grpSpPr>
          <p:pic>
            <p:nvPicPr>
              <p:cNvPr id="15402" name="Picture 59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03" name="Object 60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7" name="Clip" r:id="rId16" imgW="1307263" imgH="1084139" progId="MS_ClipArt_Gallery.2">
                      <p:embed/>
                    </p:oleObj>
                  </mc:Choice>
                  <mc:Fallback>
                    <p:oleObj name="Clip" r:id="rId16" imgW="1307263" imgH="1084139" progId="MS_ClipArt_Gallery.2">
                      <p:embed/>
                      <p:pic>
                        <p:nvPicPr>
                          <p:cNvPr id="15403" name="Object 6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5399" name="Group 61"/>
            <p:cNvGrpSpPr>
              <a:grpSpLocks/>
            </p:cNvGrpSpPr>
            <p:nvPr/>
          </p:nvGrpSpPr>
          <p:grpSpPr bwMode="auto">
            <a:xfrm>
              <a:off x="4564" y="2655"/>
              <a:ext cx="535" cy="443"/>
              <a:chOff x="3464" y="1275"/>
              <a:chExt cx="395" cy="329"/>
            </a:xfrm>
          </p:grpSpPr>
          <p:pic>
            <p:nvPicPr>
              <p:cNvPr id="15400" name="Picture 62" descr="kw_skype_logo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4" y="1427"/>
                <a:ext cx="39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15401" name="Object 63"/>
              <p:cNvGraphicFramePr>
                <a:graphicFrameLocks noChangeAspect="1"/>
              </p:cNvGraphicFramePr>
              <p:nvPr/>
            </p:nvGraphicFramePr>
            <p:xfrm>
              <a:off x="3523" y="1275"/>
              <a:ext cx="280" cy="2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158" name="Clip" r:id="rId17" imgW="1307263" imgH="1084139" progId="MS_ClipArt_Gallery.2">
                      <p:embed/>
                    </p:oleObj>
                  </mc:Choice>
                  <mc:Fallback>
                    <p:oleObj name="Clip" r:id="rId17" imgW="1307263" imgH="1084139" progId="MS_ClipArt_Gallery.2">
                      <p:embed/>
                      <p:pic>
                        <p:nvPicPr>
                          <p:cNvPr id="15401" name="Object 6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23" y="1275"/>
                            <a:ext cx="280" cy="2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201792" name="Group 64"/>
          <p:cNvGrpSpPr>
            <a:grpSpLocks/>
          </p:cNvGrpSpPr>
          <p:nvPr/>
        </p:nvGrpSpPr>
        <p:grpSpPr bwMode="auto">
          <a:xfrm>
            <a:off x="6970714" y="276226"/>
            <a:ext cx="3182937" cy="1425575"/>
            <a:chOff x="3696" y="778"/>
            <a:chExt cx="2005" cy="898"/>
          </a:xfrm>
        </p:grpSpPr>
        <p:grpSp>
          <p:nvGrpSpPr>
            <p:cNvPr id="15372" name="Group 65"/>
            <p:cNvGrpSpPr>
              <a:grpSpLocks/>
            </p:cNvGrpSpPr>
            <p:nvPr/>
          </p:nvGrpSpPr>
          <p:grpSpPr bwMode="auto">
            <a:xfrm>
              <a:off x="3696" y="1085"/>
              <a:ext cx="1416" cy="591"/>
              <a:chOff x="3696" y="1085"/>
              <a:chExt cx="1416" cy="591"/>
            </a:xfrm>
          </p:grpSpPr>
          <p:grpSp>
            <p:nvGrpSpPr>
              <p:cNvPr id="15374" name="Group 66"/>
              <p:cNvGrpSpPr>
                <a:grpSpLocks/>
              </p:cNvGrpSpPr>
              <p:nvPr/>
            </p:nvGrpSpPr>
            <p:grpSpPr bwMode="auto">
              <a:xfrm>
                <a:off x="3696" y="1373"/>
                <a:ext cx="316" cy="303"/>
                <a:chOff x="3464" y="1275"/>
                <a:chExt cx="395" cy="329"/>
              </a:xfrm>
            </p:grpSpPr>
            <p:pic>
              <p:nvPicPr>
                <p:cNvPr id="15387" name="Picture 67" descr="kw_skype_logo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64" y="1427"/>
                  <a:ext cx="395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15388" name="Object 68"/>
                <p:cNvGraphicFramePr>
                  <a:graphicFrameLocks noChangeAspect="1"/>
                </p:cNvGraphicFramePr>
                <p:nvPr/>
              </p:nvGraphicFramePr>
              <p:xfrm>
                <a:off x="3523" y="1275"/>
                <a:ext cx="280" cy="2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59" name="Clip" r:id="rId18" imgW="1307263" imgH="1084139" progId="MS_ClipArt_Gallery.2">
                        <p:embed/>
                      </p:oleObj>
                    </mc:Choice>
                    <mc:Fallback>
                      <p:oleObj name="Clip" r:id="rId18" imgW="1307263" imgH="1084139" progId="MS_ClipArt_Gallery.2">
                        <p:embed/>
                        <p:pic>
                          <p:nvPicPr>
                            <p:cNvPr id="15388" name="Object 6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" y="1275"/>
                              <a:ext cx="280" cy="2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375" name="Group 69"/>
              <p:cNvGrpSpPr>
                <a:grpSpLocks/>
              </p:cNvGrpSpPr>
              <p:nvPr/>
            </p:nvGrpSpPr>
            <p:grpSpPr bwMode="auto">
              <a:xfrm>
                <a:off x="4219" y="1085"/>
                <a:ext cx="316" cy="303"/>
                <a:chOff x="3464" y="1275"/>
                <a:chExt cx="395" cy="329"/>
              </a:xfrm>
            </p:grpSpPr>
            <p:pic>
              <p:nvPicPr>
                <p:cNvPr id="15385" name="Picture 70" descr="kw_skype_logo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64" y="1427"/>
                  <a:ext cx="395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15386" name="Object 71"/>
                <p:cNvGraphicFramePr>
                  <a:graphicFrameLocks noChangeAspect="1"/>
                </p:cNvGraphicFramePr>
                <p:nvPr/>
              </p:nvGraphicFramePr>
              <p:xfrm>
                <a:off x="3523" y="1275"/>
                <a:ext cx="280" cy="2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60" name="Clip" r:id="rId19" imgW="1307263" imgH="1084139" progId="MS_ClipArt_Gallery.2">
                        <p:embed/>
                      </p:oleObj>
                    </mc:Choice>
                    <mc:Fallback>
                      <p:oleObj name="Clip" r:id="rId19" imgW="1307263" imgH="1084139" progId="MS_ClipArt_Gallery.2">
                        <p:embed/>
                        <p:pic>
                          <p:nvPicPr>
                            <p:cNvPr id="15386" name="Object 7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" y="1275"/>
                              <a:ext cx="280" cy="2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376" name="Group 72"/>
              <p:cNvGrpSpPr>
                <a:grpSpLocks/>
              </p:cNvGrpSpPr>
              <p:nvPr/>
            </p:nvGrpSpPr>
            <p:grpSpPr bwMode="auto">
              <a:xfrm>
                <a:off x="3888" y="1146"/>
                <a:ext cx="316" cy="303"/>
                <a:chOff x="3464" y="1275"/>
                <a:chExt cx="395" cy="329"/>
              </a:xfrm>
            </p:grpSpPr>
            <p:pic>
              <p:nvPicPr>
                <p:cNvPr id="15383" name="Picture 73" descr="kw_skype_logo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64" y="1427"/>
                  <a:ext cx="395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15384" name="Object 74"/>
                <p:cNvGraphicFramePr>
                  <a:graphicFrameLocks noChangeAspect="1"/>
                </p:cNvGraphicFramePr>
                <p:nvPr/>
              </p:nvGraphicFramePr>
              <p:xfrm>
                <a:off x="3523" y="1275"/>
                <a:ext cx="280" cy="2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61" name="Clip" r:id="rId20" imgW="1307263" imgH="1084139" progId="MS_ClipArt_Gallery.2">
                        <p:embed/>
                      </p:oleObj>
                    </mc:Choice>
                    <mc:Fallback>
                      <p:oleObj name="Clip" r:id="rId20" imgW="1307263" imgH="1084139" progId="MS_ClipArt_Gallery.2">
                        <p:embed/>
                        <p:pic>
                          <p:nvPicPr>
                            <p:cNvPr id="15384" name="Object 7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" y="1275"/>
                              <a:ext cx="280" cy="2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377" name="Group 75"/>
              <p:cNvGrpSpPr>
                <a:grpSpLocks/>
              </p:cNvGrpSpPr>
              <p:nvPr/>
            </p:nvGrpSpPr>
            <p:grpSpPr bwMode="auto">
              <a:xfrm>
                <a:off x="4796" y="1373"/>
                <a:ext cx="316" cy="303"/>
                <a:chOff x="3464" y="1275"/>
                <a:chExt cx="395" cy="329"/>
              </a:xfrm>
            </p:grpSpPr>
            <p:pic>
              <p:nvPicPr>
                <p:cNvPr id="15381" name="Picture 76" descr="kw_skype_logo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64" y="1427"/>
                  <a:ext cx="395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15382" name="Object 77"/>
                <p:cNvGraphicFramePr>
                  <a:graphicFrameLocks noChangeAspect="1"/>
                </p:cNvGraphicFramePr>
                <p:nvPr/>
              </p:nvGraphicFramePr>
              <p:xfrm>
                <a:off x="3523" y="1275"/>
                <a:ext cx="280" cy="2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62" name="Clip" r:id="rId21" imgW="1307263" imgH="1084139" progId="MS_ClipArt_Gallery.2">
                        <p:embed/>
                      </p:oleObj>
                    </mc:Choice>
                    <mc:Fallback>
                      <p:oleObj name="Clip" r:id="rId21" imgW="1307263" imgH="1084139" progId="MS_ClipArt_Gallery.2">
                        <p:embed/>
                        <p:pic>
                          <p:nvPicPr>
                            <p:cNvPr id="15382" name="Object 7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" y="1275"/>
                              <a:ext cx="280" cy="2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378" name="Group 78"/>
              <p:cNvGrpSpPr>
                <a:grpSpLocks/>
              </p:cNvGrpSpPr>
              <p:nvPr/>
            </p:nvGrpSpPr>
            <p:grpSpPr bwMode="auto">
              <a:xfrm>
                <a:off x="4560" y="1128"/>
                <a:ext cx="316" cy="303"/>
                <a:chOff x="3464" y="1275"/>
                <a:chExt cx="395" cy="329"/>
              </a:xfrm>
            </p:grpSpPr>
            <p:pic>
              <p:nvPicPr>
                <p:cNvPr id="15379" name="Picture 79" descr="kw_skype_logo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64" y="1427"/>
                  <a:ext cx="395" cy="1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aphicFrame>
              <p:nvGraphicFramePr>
                <p:cNvPr id="15380" name="Object 80"/>
                <p:cNvGraphicFramePr>
                  <a:graphicFrameLocks noChangeAspect="1"/>
                </p:cNvGraphicFramePr>
                <p:nvPr/>
              </p:nvGraphicFramePr>
              <p:xfrm>
                <a:off x="3523" y="1275"/>
                <a:ext cx="280" cy="20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63" name="Clip" r:id="rId22" imgW="1307263" imgH="1084139" progId="MS_ClipArt_Gallery.2">
                        <p:embed/>
                      </p:oleObj>
                    </mc:Choice>
                    <mc:Fallback>
                      <p:oleObj name="Clip" r:id="rId22" imgW="1307263" imgH="1084139" progId="MS_ClipArt_Gallery.2">
                        <p:embed/>
                        <p:pic>
                          <p:nvPicPr>
                            <p:cNvPr id="15380" name="Object 80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23" y="1275"/>
                              <a:ext cx="280" cy="20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15373" name="Text Box 81"/>
            <p:cNvSpPr txBox="1">
              <a:spLocks noChangeArrowheads="1"/>
            </p:cNvSpPr>
            <p:nvPr/>
          </p:nvSpPr>
          <p:spPr bwMode="auto">
            <a:xfrm>
              <a:off x="4115" y="778"/>
              <a:ext cx="158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et-EE" sz="2000">
                  <a:latin typeface="Comic Sans MS" panose="030F0702030302020204" pitchFamily="66" charset="0"/>
                </a:rPr>
                <a:t>Skype </a:t>
              </a:r>
              <a:r>
                <a:rPr lang="et-EE" altLang="et-EE" sz="2000">
                  <a:latin typeface="Comic Sans MS" panose="030F0702030302020204" pitchFamily="66" charset="0"/>
                </a:rPr>
                <a:t>kliendid</a:t>
              </a:r>
              <a:r>
                <a:rPr lang="en-US" altLang="et-EE" sz="2000">
                  <a:latin typeface="Comic Sans MS" panose="030F0702030302020204" pitchFamily="66" charset="0"/>
                </a:rPr>
                <a:t> (SC)</a:t>
              </a:r>
            </a:p>
          </p:txBody>
        </p:sp>
      </p:grpSp>
      <p:sp>
        <p:nvSpPr>
          <p:cNvPr id="201810" name="Text Box 82"/>
          <p:cNvSpPr txBox="1">
            <a:spLocks noChangeArrowheads="1"/>
          </p:cNvSpPr>
          <p:nvPr/>
        </p:nvSpPr>
        <p:spPr bwMode="auto">
          <a:xfrm>
            <a:off x="8345488" y="1787525"/>
            <a:ext cx="15224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et-EE" sz="2000">
                <a:latin typeface="Comic Sans MS" panose="030F0702030302020204" pitchFamily="66" charset="0"/>
              </a:rPr>
              <a:t>Supernode </a:t>
            </a:r>
          </a:p>
          <a:p>
            <a:pPr eaLnBrk="1" hangingPunct="1">
              <a:buFontTx/>
              <a:buNone/>
            </a:pPr>
            <a:r>
              <a:rPr lang="en-US" altLang="et-EE" sz="2000">
                <a:latin typeface="Comic Sans MS" panose="030F0702030302020204" pitchFamily="66" charset="0"/>
              </a:rPr>
              <a:t>(SN)</a:t>
            </a:r>
          </a:p>
        </p:txBody>
      </p:sp>
    </p:spTree>
    <p:extLst>
      <p:ext uri="{BB962C8B-B14F-4D97-AF65-F5344CB8AC3E}">
        <p14:creationId xmlns:p14="http://schemas.microsoft.com/office/powerpoint/2010/main" val="195118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21569" y="303825"/>
            <a:ext cx="4191000" cy="1143000"/>
          </a:xfrm>
        </p:spPr>
        <p:txBody>
          <a:bodyPr>
            <a:normAutofit fontScale="90000"/>
          </a:bodyPr>
          <a:lstStyle/>
          <a:p>
            <a:r>
              <a:rPr lang="et-EE" altLang="et-EE" dirty="0" smtClean="0"/>
              <a:t>Struktureeritud</a:t>
            </a:r>
            <a:br>
              <a:rPr lang="et-EE" altLang="et-EE" dirty="0" smtClean="0"/>
            </a:br>
            <a:r>
              <a:rPr lang="et-EE" altLang="et-EE" dirty="0" smtClean="0"/>
              <a:t>P2P</a:t>
            </a:r>
            <a:endParaRPr lang="en-US" altLang="et-EE" dirty="0" smtClean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55798" y="1737825"/>
            <a:ext cx="4419600" cy="4114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400" b="1" dirty="0" err="1"/>
              <a:t>FreeNet</a:t>
            </a:r>
            <a:r>
              <a:rPr lang="et-EE" sz="2400" b="1" dirty="0"/>
              <a:t> ja</a:t>
            </a:r>
            <a:r>
              <a:rPr lang="en-US" sz="2400" b="1" dirty="0"/>
              <a:t> </a:t>
            </a:r>
            <a:r>
              <a:rPr lang="et-EE" sz="2400" b="1" dirty="0"/>
              <a:t>Kademlia põhimõte</a:t>
            </a:r>
          </a:p>
          <a:p>
            <a:pPr>
              <a:buFont typeface="Arial" charset="0"/>
              <a:buChar char="•"/>
              <a:defRPr/>
            </a:pPr>
            <a:endParaRPr lang="et-EE" sz="2400" dirty="0"/>
          </a:p>
          <a:p>
            <a:pPr>
              <a:buFont typeface="Arial" charset="0"/>
              <a:buChar char="•"/>
              <a:defRPr/>
            </a:pPr>
            <a:r>
              <a:rPr lang="et-EE" sz="2400" dirty="0"/>
              <a:t>Keskset serverit ei ole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et-EE" sz="2400" dirty="0"/>
              <a:t>Kavalad algoritmid võimaldavad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Infot otsida üle kogu võrgu,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Ilma päringute laviinita</a:t>
            </a:r>
          </a:p>
          <a:p>
            <a:pPr marL="457200" lvl="1" indent="0">
              <a:buNone/>
              <a:defRPr/>
            </a:pPr>
            <a:endParaRPr lang="en-US" sz="2000" dirty="0"/>
          </a:p>
          <a:p>
            <a:pPr lvl="1">
              <a:buFont typeface="Arial" charset="0"/>
              <a:buChar char="–"/>
              <a:defRPr/>
            </a:pPr>
            <a:endParaRPr lang="en-US" sz="2000" dirty="0"/>
          </a:p>
          <a:p>
            <a:pPr>
              <a:buFont typeface="Arial" charset="0"/>
              <a:buChar char="•"/>
              <a:defRPr/>
            </a:pPr>
            <a:endParaRPr lang="en-US" sz="2400" dirty="0"/>
          </a:p>
        </p:txBody>
      </p:sp>
      <p:pic>
        <p:nvPicPr>
          <p:cNvPr id="16388" name="Picture 4" descr="j03518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38" y="2851151"/>
            <a:ext cx="6858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j03518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3917951"/>
            <a:ext cx="6858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j03518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38" y="1403351"/>
            <a:ext cx="6858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j03518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327151"/>
            <a:ext cx="6858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j035185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7338" y="3613151"/>
            <a:ext cx="6858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434138" y="1062039"/>
            <a:ext cx="58881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latin typeface="Tahoma" panose="020B0604030504040204" pitchFamily="34" charset="0"/>
              </a:rPr>
              <a:t>001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8366125" y="1114426"/>
            <a:ext cx="58881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latin typeface="Tahoma" panose="020B0604030504040204" pitchFamily="34" charset="0"/>
              </a:rPr>
              <a:t>012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9204325" y="3324226"/>
            <a:ext cx="58881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latin typeface="Tahoma" panose="020B0604030504040204" pitchFamily="34" charset="0"/>
              </a:rPr>
              <a:t>212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308725" y="3629026"/>
            <a:ext cx="58881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latin typeface="Tahoma" panose="020B0604030504040204" pitchFamily="34" charset="0"/>
              </a:rPr>
              <a:t>305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994525" y="2943226"/>
            <a:ext cx="588816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latin typeface="Tahoma" panose="020B0604030504040204" pitchFamily="34" charset="0"/>
              </a:rPr>
              <a:t>332</a:t>
            </a:r>
          </a:p>
        </p:txBody>
      </p:sp>
      <p:cxnSp>
        <p:nvCxnSpPr>
          <p:cNvPr id="16398" name="AutoShape 14"/>
          <p:cNvCxnSpPr>
            <a:cxnSpLocks noChangeShapeType="1"/>
            <a:stCxn id="16388" idx="0"/>
            <a:endCxn id="16390" idx="2"/>
          </p:cNvCxnSpPr>
          <p:nvPr/>
        </p:nvCxnSpPr>
        <p:spPr bwMode="auto">
          <a:xfrm flipV="1">
            <a:off x="7767638" y="2041526"/>
            <a:ext cx="914400" cy="8096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99" name="AutoShape 15"/>
          <p:cNvCxnSpPr>
            <a:cxnSpLocks noChangeShapeType="1"/>
            <a:stCxn id="16390" idx="2"/>
            <a:endCxn id="16392" idx="1"/>
          </p:cNvCxnSpPr>
          <p:nvPr/>
        </p:nvCxnSpPr>
        <p:spPr bwMode="auto">
          <a:xfrm>
            <a:off x="8682038" y="2041526"/>
            <a:ext cx="495300" cy="18907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7500938" y="2205039"/>
            <a:ext cx="720262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solidFill>
                  <a:srgbClr val="B90B3D"/>
                </a:solidFill>
                <a:latin typeface="Tahoma" panose="020B0604030504040204" pitchFamily="34" charset="0"/>
              </a:rPr>
              <a:t>212 ?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8872538" y="2433639"/>
            <a:ext cx="720262" cy="33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6304" tIns="73152" rIns="146304" bIns="7315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t-EE" sz="1200" b="1">
                <a:solidFill>
                  <a:srgbClr val="B90B3D"/>
                </a:solidFill>
                <a:latin typeface="Tahoma" panose="020B0604030504040204" pitchFamily="34" charset="0"/>
              </a:rPr>
              <a:t>212 ?</a:t>
            </a:r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8110538" y="3195638"/>
            <a:ext cx="1066800" cy="762000"/>
          </a:xfrm>
          <a:prstGeom prst="line">
            <a:avLst/>
          </a:prstGeom>
          <a:noFill/>
          <a:ln w="41275">
            <a:solidFill>
              <a:schemeClr val="tx1"/>
            </a:solidFill>
            <a:prstDash val="dash"/>
            <a:round/>
            <a:headEnd type="triangle" w="lg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6304" tIns="73152" rIns="146304" bIns="73152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8858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t-EE" smtClean="0"/>
              <a:t>BitTorrent 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138364" y="2178050"/>
            <a:ext cx="482758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t-EE" sz="2000" i="1" u="sng">
                <a:solidFill>
                  <a:srgbClr val="FF3300"/>
                </a:solidFill>
                <a:latin typeface="Arial" panose="020B0604020202020204" pitchFamily="34" charset="0"/>
              </a:rPr>
              <a:t>tracker:</a:t>
            </a:r>
            <a:r>
              <a:rPr lang="en-US" altLang="et-EE" sz="2000">
                <a:latin typeface="Arial" panose="020B0604020202020204" pitchFamily="34" charset="0"/>
              </a:rPr>
              <a:t> </a:t>
            </a:r>
            <a:r>
              <a:rPr lang="et-EE" altLang="et-EE" sz="2000">
                <a:latin typeface="Arial" panose="020B0604020202020204" pitchFamily="34" charset="0"/>
              </a:rPr>
              <a:t>koordineerib torrentis tegutsejaid</a:t>
            </a:r>
            <a:endParaRPr lang="en-US" altLang="et-EE" sz="2000">
              <a:latin typeface="Arial" panose="020B0604020202020204" pitchFamily="34" charset="0"/>
            </a:endParaRP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7602538" y="1989138"/>
            <a:ext cx="2754312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20000"/>
              </a:spcBef>
              <a:defRPr/>
            </a:pPr>
            <a:r>
              <a:rPr lang="en-US" i="1" u="sng" dirty="0">
                <a:solidFill>
                  <a:srgbClr val="FF3300"/>
                </a:solidFill>
                <a:latin typeface="+mn-lt"/>
              </a:rPr>
              <a:t>torrent:</a:t>
            </a:r>
            <a:r>
              <a:rPr lang="en-US" dirty="0">
                <a:latin typeface="+mn-lt"/>
              </a:rPr>
              <a:t> </a:t>
            </a:r>
            <a:r>
              <a:rPr lang="et-EE" dirty="0">
                <a:latin typeface="+mn-lt"/>
              </a:rPr>
              <a:t>grupp </a:t>
            </a:r>
          </a:p>
          <a:p>
            <a:pPr eaLnBrk="1" hangingPunct="1">
              <a:lnSpc>
                <a:spcPct val="75000"/>
              </a:lnSpc>
              <a:spcBef>
                <a:spcPct val="20000"/>
              </a:spcBef>
              <a:defRPr/>
            </a:pPr>
            <a:r>
              <a:rPr lang="et-EE" dirty="0">
                <a:latin typeface="+mn-lt"/>
              </a:rPr>
              <a:t>kasutajaid, kes </a:t>
            </a:r>
          </a:p>
          <a:p>
            <a:pPr eaLnBrk="1" hangingPunct="1">
              <a:lnSpc>
                <a:spcPct val="75000"/>
              </a:lnSpc>
              <a:spcBef>
                <a:spcPct val="20000"/>
              </a:spcBef>
              <a:defRPr/>
            </a:pPr>
            <a:r>
              <a:rPr lang="et-EE" dirty="0">
                <a:latin typeface="+mn-lt"/>
              </a:rPr>
              <a:t>vahetavad omavahel</a:t>
            </a:r>
          </a:p>
          <a:p>
            <a:pPr eaLnBrk="1" hangingPunct="1">
              <a:lnSpc>
                <a:spcPct val="75000"/>
              </a:lnSpc>
              <a:spcBef>
                <a:spcPct val="20000"/>
              </a:spcBef>
              <a:defRPr/>
            </a:pPr>
            <a:r>
              <a:rPr lang="et-EE" dirty="0">
                <a:latin typeface="+mn-lt"/>
              </a:rPr>
              <a:t>failitükke</a:t>
            </a:r>
            <a:endParaRPr lang="en-US" dirty="0">
              <a:latin typeface="+mn-lt"/>
            </a:endParaRPr>
          </a:p>
        </p:txBody>
      </p: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1703388" y="2811464"/>
            <a:ext cx="5408612" cy="3863975"/>
            <a:chOff x="846" y="1309"/>
            <a:chExt cx="3407" cy="2792"/>
          </a:xfrm>
        </p:grpSpPr>
        <p:grpSp>
          <p:nvGrpSpPr>
            <p:cNvPr id="18439" name="Group 6"/>
            <p:cNvGrpSpPr>
              <a:grpSpLocks/>
            </p:cNvGrpSpPr>
            <p:nvPr/>
          </p:nvGrpSpPr>
          <p:grpSpPr bwMode="auto">
            <a:xfrm>
              <a:off x="1431" y="1325"/>
              <a:ext cx="339" cy="558"/>
              <a:chOff x="4180" y="783"/>
              <a:chExt cx="150" cy="307"/>
            </a:xfrm>
          </p:grpSpPr>
          <p:sp>
            <p:nvSpPr>
              <p:cNvPr id="18469" name="AutoShape 7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470" name="Rectangle 8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471" name="Rectangle 9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472" name="AutoShape 10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473" name="Line 11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18474" name="Line 12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18475" name="Rectangle 13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476" name="Rectangle 14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</p:grpSp>
        <p:graphicFrame>
          <p:nvGraphicFramePr>
            <p:cNvPr id="18440" name="Object 15"/>
            <p:cNvGraphicFramePr>
              <a:graphicFrameLocks noChangeAspect="1"/>
            </p:cNvGraphicFramePr>
            <p:nvPr/>
          </p:nvGraphicFramePr>
          <p:xfrm>
            <a:off x="1398" y="2546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4" name="Clip" r:id="rId3" imgW="1307263" imgH="1084139" progId="MS_ClipArt_Gallery.2">
                    <p:embed/>
                  </p:oleObj>
                </mc:Choice>
                <mc:Fallback>
                  <p:oleObj name="Clip" r:id="rId3" imgW="1307263" imgH="1084139" progId="MS_ClipArt_Gallery.2">
                    <p:embed/>
                    <p:pic>
                      <p:nvPicPr>
                        <p:cNvPr id="1844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8" y="2546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1" name="Object 16"/>
            <p:cNvGraphicFramePr>
              <a:graphicFrameLocks noChangeAspect="1"/>
            </p:cNvGraphicFramePr>
            <p:nvPr/>
          </p:nvGraphicFramePr>
          <p:xfrm>
            <a:off x="2583" y="3755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5" name="Clip" r:id="rId5" imgW="1307263" imgH="1084139" progId="MS_ClipArt_Gallery.2">
                    <p:embed/>
                  </p:oleObj>
                </mc:Choice>
                <mc:Fallback>
                  <p:oleObj name="Clip" r:id="rId5" imgW="1307263" imgH="1084139" progId="MS_ClipArt_Gallery.2">
                    <p:embed/>
                    <p:pic>
                      <p:nvPicPr>
                        <p:cNvPr id="18441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3" y="3755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2" name="Object 17"/>
            <p:cNvGraphicFramePr>
              <a:graphicFrameLocks noChangeAspect="1"/>
            </p:cNvGraphicFramePr>
            <p:nvPr/>
          </p:nvGraphicFramePr>
          <p:xfrm>
            <a:off x="1826" y="3267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6" name="Clip" r:id="rId6" imgW="1307263" imgH="1084139" progId="MS_ClipArt_Gallery.2">
                    <p:embed/>
                  </p:oleObj>
                </mc:Choice>
                <mc:Fallback>
                  <p:oleObj name="Clip" r:id="rId6" imgW="1307263" imgH="1084139" progId="MS_ClipArt_Gallery.2">
                    <p:embed/>
                    <p:pic>
                      <p:nvPicPr>
                        <p:cNvPr id="18442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26" y="3267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3" name="Object 18"/>
            <p:cNvGraphicFramePr>
              <a:graphicFrameLocks noChangeAspect="1"/>
            </p:cNvGraphicFramePr>
            <p:nvPr/>
          </p:nvGraphicFramePr>
          <p:xfrm>
            <a:off x="3296" y="3553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7" name="Clip" r:id="rId7" imgW="1307263" imgH="1084139" progId="MS_ClipArt_Gallery.2">
                    <p:embed/>
                  </p:oleObj>
                </mc:Choice>
                <mc:Fallback>
                  <p:oleObj name="Clip" r:id="rId7" imgW="1307263" imgH="1084139" progId="MS_ClipArt_Gallery.2">
                    <p:embed/>
                    <p:pic>
                      <p:nvPicPr>
                        <p:cNvPr id="18443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6" y="3553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4" name="Object 19"/>
            <p:cNvGraphicFramePr>
              <a:graphicFrameLocks noChangeAspect="1"/>
            </p:cNvGraphicFramePr>
            <p:nvPr/>
          </p:nvGraphicFramePr>
          <p:xfrm>
            <a:off x="3754" y="3862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8" name="Clip" r:id="rId8" imgW="1307263" imgH="1084139" progId="MS_ClipArt_Gallery.2">
                    <p:embed/>
                  </p:oleObj>
                </mc:Choice>
                <mc:Fallback>
                  <p:oleObj name="Clip" r:id="rId8" imgW="1307263" imgH="1084139" progId="MS_ClipArt_Gallery.2">
                    <p:embed/>
                    <p:pic>
                      <p:nvPicPr>
                        <p:cNvPr id="18444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" y="3862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5" name="Object 20"/>
            <p:cNvGraphicFramePr>
              <a:graphicFrameLocks noChangeAspect="1"/>
            </p:cNvGraphicFramePr>
            <p:nvPr/>
          </p:nvGraphicFramePr>
          <p:xfrm>
            <a:off x="3961" y="2633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39" name="Clip" r:id="rId9" imgW="1307263" imgH="1084139" progId="MS_ClipArt_Gallery.2">
                    <p:embed/>
                  </p:oleObj>
                </mc:Choice>
                <mc:Fallback>
                  <p:oleObj name="Clip" r:id="rId9" imgW="1307263" imgH="1084139" progId="MS_ClipArt_Gallery.2">
                    <p:embed/>
                    <p:pic>
                      <p:nvPicPr>
                        <p:cNvPr id="18445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1" y="2633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6" name="Object 21"/>
            <p:cNvGraphicFramePr>
              <a:graphicFrameLocks noChangeAspect="1"/>
            </p:cNvGraphicFramePr>
            <p:nvPr/>
          </p:nvGraphicFramePr>
          <p:xfrm>
            <a:off x="2189" y="1451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0" name="Clip" r:id="rId10" imgW="1307263" imgH="1084139" progId="MS_ClipArt_Gallery.2">
                    <p:embed/>
                  </p:oleObj>
                </mc:Choice>
                <mc:Fallback>
                  <p:oleObj name="Clip" r:id="rId10" imgW="1307263" imgH="1084139" progId="MS_ClipArt_Gallery.2">
                    <p:embed/>
                    <p:pic>
                      <p:nvPicPr>
                        <p:cNvPr id="18446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9" y="1451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7" name="Object 22"/>
            <p:cNvGraphicFramePr>
              <a:graphicFrameLocks noChangeAspect="1"/>
            </p:cNvGraphicFramePr>
            <p:nvPr/>
          </p:nvGraphicFramePr>
          <p:xfrm>
            <a:off x="3973" y="1903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1" name="Clip" r:id="rId11" imgW="1307263" imgH="1084139" progId="MS_ClipArt_Gallery.2">
                    <p:embed/>
                  </p:oleObj>
                </mc:Choice>
                <mc:Fallback>
                  <p:oleObj name="Clip" r:id="rId11" imgW="1307263" imgH="1084139" progId="MS_ClipArt_Gallery.2">
                    <p:embed/>
                    <p:pic>
                      <p:nvPicPr>
                        <p:cNvPr id="18447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73" y="1903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48" name="Object 23"/>
            <p:cNvGraphicFramePr>
              <a:graphicFrameLocks noChangeAspect="1"/>
            </p:cNvGraphicFramePr>
            <p:nvPr/>
          </p:nvGraphicFramePr>
          <p:xfrm>
            <a:off x="3289" y="1391"/>
            <a:ext cx="280" cy="2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2" name="Clip" r:id="rId12" imgW="1307263" imgH="1084139" progId="MS_ClipArt_Gallery.2">
                    <p:embed/>
                  </p:oleObj>
                </mc:Choice>
                <mc:Fallback>
                  <p:oleObj name="Clip" r:id="rId12" imgW="1307263" imgH="1084139" progId="MS_ClipArt_Gallery.2">
                    <p:embed/>
                    <p:pic>
                      <p:nvPicPr>
                        <p:cNvPr id="18448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9" y="1391"/>
                          <a:ext cx="280" cy="23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9" name="Line 24"/>
            <p:cNvSpPr>
              <a:spLocks noChangeShapeType="1"/>
            </p:cNvSpPr>
            <p:nvPr/>
          </p:nvSpPr>
          <p:spPr bwMode="auto">
            <a:xfrm>
              <a:off x="1541" y="1892"/>
              <a:ext cx="1" cy="6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0" name="Line 25"/>
            <p:cNvSpPr>
              <a:spLocks noChangeShapeType="1"/>
            </p:cNvSpPr>
            <p:nvPr/>
          </p:nvSpPr>
          <p:spPr bwMode="auto">
            <a:xfrm flipV="1">
              <a:off x="1636" y="1656"/>
              <a:ext cx="615" cy="9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1" name="Line 26"/>
            <p:cNvSpPr>
              <a:spLocks noChangeShapeType="1"/>
            </p:cNvSpPr>
            <p:nvPr/>
          </p:nvSpPr>
          <p:spPr bwMode="auto">
            <a:xfrm flipV="1">
              <a:off x="1661" y="2020"/>
              <a:ext cx="2360" cy="6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2" name="Line 27"/>
            <p:cNvSpPr>
              <a:spLocks noChangeShapeType="1"/>
            </p:cNvSpPr>
            <p:nvPr/>
          </p:nvSpPr>
          <p:spPr bwMode="auto">
            <a:xfrm>
              <a:off x="1635" y="2760"/>
              <a:ext cx="1736" cy="8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3" name="Line 28"/>
            <p:cNvSpPr>
              <a:spLocks noChangeShapeType="1"/>
            </p:cNvSpPr>
            <p:nvPr/>
          </p:nvSpPr>
          <p:spPr bwMode="auto">
            <a:xfrm>
              <a:off x="2409" y="1665"/>
              <a:ext cx="1594" cy="9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4" name="Line 29"/>
            <p:cNvSpPr>
              <a:spLocks noChangeShapeType="1"/>
            </p:cNvSpPr>
            <p:nvPr/>
          </p:nvSpPr>
          <p:spPr bwMode="auto">
            <a:xfrm flipH="1">
              <a:off x="2007" y="1671"/>
              <a:ext cx="323" cy="15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5" name="Line 30"/>
            <p:cNvSpPr>
              <a:spLocks noChangeShapeType="1"/>
            </p:cNvSpPr>
            <p:nvPr/>
          </p:nvSpPr>
          <p:spPr bwMode="auto">
            <a:xfrm flipH="1" flipV="1">
              <a:off x="3561" y="1592"/>
              <a:ext cx="489" cy="3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6" name="Line 31"/>
            <p:cNvSpPr>
              <a:spLocks noChangeShapeType="1"/>
            </p:cNvSpPr>
            <p:nvPr/>
          </p:nvSpPr>
          <p:spPr bwMode="auto">
            <a:xfrm flipH="1">
              <a:off x="2780" y="2137"/>
              <a:ext cx="1278" cy="15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7" name="Line 32"/>
            <p:cNvSpPr>
              <a:spLocks noChangeShapeType="1"/>
            </p:cNvSpPr>
            <p:nvPr/>
          </p:nvSpPr>
          <p:spPr bwMode="auto">
            <a:xfrm flipH="1">
              <a:off x="2835" y="3715"/>
              <a:ext cx="466" cy="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8" name="Line 33"/>
            <p:cNvSpPr>
              <a:spLocks noChangeShapeType="1"/>
            </p:cNvSpPr>
            <p:nvPr/>
          </p:nvSpPr>
          <p:spPr bwMode="auto">
            <a:xfrm flipH="1">
              <a:off x="2086" y="1624"/>
              <a:ext cx="1294" cy="1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59" name="Line 34"/>
            <p:cNvSpPr>
              <a:spLocks noChangeShapeType="1"/>
            </p:cNvSpPr>
            <p:nvPr/>
          </p:nvSpPr>
          <p:spPr bwMode="auto">
            <a:xfrm flipV="1">
              <a:off x="2094" y="2792"/>
              <a:ext cx="1893" cy="5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60" name="Line 35"/>
            <p:cNvSpPr>
              <a:spLocks noChangeShapeType="1"/>
            </p:cNvSpPr>
            <p:nvPr/>
          </p:nvSpPr>
          <p:spPr bwMode="auto">
            <a:xfrm>
              <a:off x="3506" y="1608"/>
              <a:ext cx="607" cy="10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61" name="Line 36"/>
            <p:cNvSpPr>
              <a:spLocks noChangeShapeType="1"/>
            </p:cNvSpPr>
            <p:nvPr/>
          </p:nvSpPr>
          <p:spPr bwMode="auto">
            <a:xfrm>
              <a:off x="3545" y="3731"/>
              <a:ext cx="237" cy="1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62" name="Line 37"/>
            <p:cNvSpPr>
              <a:spLocks noChangeShapeType="1"/>
            </p:cNvSpPr>
            <p:nvPr/>
          </p:nvSpPr>
          <p:spPr bwMode="auto">
            <a:xfrm>
              <a:off x="2843" y="3944"/>
              <a:ext cx="93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8463" name="Text Box 38"/>
            <p:cNvSpPr txBox="1">
              <a:spLocks noChangeArrowheads="1"/>
            </p:cNvSpPr>
            <p:nvPr/>
          </p:nvSpPr>
          <p:spPr bwMode="auto">
            <a:xfrm>
              <a:off x="846" y="2049"/>
              <a:ext cx="1114" cy="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t-EE" altLang="et-EE" sz="1600">
                  <a:solidFill>
                    <a:srgbClr val="FF0000"/>
                  </a:solidFill>
                  <a:latin typeface="Arial" panose="020B0604020202020204" pitchFamily="34" charset="0"/>
                </a:rPr>
                <a:t>Hangi kasutajate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t-EE" altLang="et-EE" sz="1600">
                  <a:solidFill>
                    <a:srgbClr val="FF0000"/>
                  </a:solidFill>
                  <a:latin typeface="Arial" panose="020B0604020202020204" pitchFamily="34" charset="0"/>
                </a:rPr>
                <a:t>nimekiri</a:t>
              </a:r>
              <a:endParaRPr lang="en-US" altLang="et-EE" sz="1800">
                <a:latin typeface="Arial" panose="020B0604020202020204" pitchFamily="34" charset="0"/>
              </a:endParaRPr>
            </a:p>
          </p:txBody>
        </p:sp>
        <p:sp>
          <p:nvSpPr>
            <p:cNvPr id="18464" name="Text Box 39"/>
            <p:cNvSpPr txBox="1">
              <a:spLocks noChangeArrowheads="1"/>
            </p:cNvSpPr>
            <p:nvPr/>
          </p:nvSpPr>
          <p:spPr bwMode="auto">
            <a:xfrm>
              <a:off x="2730" y="2539"/>
              <a:ext cx="724" cy="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t-EE" altLang="et-EE" sz="1600">
                  <a:latin typeface="Arial" panose="020B0604020202020204" pitchFamily="34" charset="0"/>
                </a:rPr>
                <a:t>Vahetavad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t-EE" altLang="et-EE" sz="1600">
                  <a:latin typeface="Arial" panose="020B0604020202020204" pitchFamily="34" charset="0"/>
                </a:rPr>
                <a:t> failitükke</a:t>
              </a:r>
              <a:endParaRPr lang="en-US" altLang="et-EE" sz="1600">
                <a:latin typeface="Arial" panose="020B0604020202020204" pitchFamily="34" charset="0"/>
              </a:endParaRPr>
            </a:p>
          </p:txBody>
        </p:sp>
        <p:sp>
          <p:nvSpPr>
            <p:cNvPr id="18465" name="Line 40"/>
            <p:cNvSpPr>
              <a:spLocks noChangeShapeType="1"/>
            </p:cNvSpPr>
            <p:nvPr/>
          </p:nvSpPr>
          <p:spPr bwMode="auto">
            <a:xfrm flipH="1">
              <a:off x="3892" y="2871"/>
              <a:ext cx="214" cy="9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pic>
          <p:nvPicPr>
            <p:cNvPr id="18466" name="Picture 41" descr="Alic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" y="2742"/>
              <a:ext cx="354" cy="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67" name="Text Box 42"/>
            <p:cNvSpPr txBox="1">
              <a:spLocks noChangeArrowheads="1"/>
            </p:cNvSpPr>
            <p:nvPr/>
          </p:nvSpPr>
          <p:spPr bwMode="auto">
            <a:xfrm>
              <a:off x="1760" y="3471"/>
              <a:ext cx="386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600">
                  <a:latin typeface="Arial" panose="020B0604020202020204" pitchFamily="34" charset="0"/>
                </a:rPr>
                <a:t>peer</a:t>
              </a:r>
            </a:p>
          </p:txBody>
        </p:sp>
        <p:sp>
          <p:nvSpPr>
            <p:cNvPr id="18468" name="Line 43"/>
            <p:cNvSpPr>
              <a:spLocks noChangeShapeType="1"/>
            </p:cNvSpPr>
            <p:nvPr/>
          </p:nvSpPr>
          <p:spPr bwMode="auto">
            <a:xfrm>
              <a:off x="1178" y="1309"/>
              <a:ext cx="218" cy="22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</p:grpSp>
      <p:sp>
        <p:nvSpPr>
          <p:cNvPr id="209964" name="Rectangle 44"/>
          <p:cNvSpPr>
            <a:spLocks noChangeArrowheads="1"/>
          </p:cNvSpPr>
          <p:nvPr/>
        </p:nvSpPr>
        <p:spPr bwMode="auto">
          <a:xfrm>
            <a:off x="2138364" y="1416050"/>
            <a:ext cx="3989387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2400" b="1"/>
              <a:t>P2P </a:t>
            </a:r>
            <a:r>
              <a:rPr lang="et-EE" sz="2400" b="1"/>
              <a:t>failijagamine</a:t>
            </a:r>
            <a:endParaRPr lang="en-US" sz="2400" b="1"/>
          </a:p>
        </p:txBody>
      </p:sp>
    </p:spTree>
    <p:extLst>
      <p:ext uri="{BB962C8B-B14F-4D97-AF65-F5344CB8AC3E}">
        <p14:creationId xmlns:p14="http://schemas.microsoft.com/office/powerpoint/2010/main" val="25672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Deep web ja dark web</a:t>
            </a:r>
            <a:endParaRPr lang="en-US" altLang="et-EE" smtClean="0"/>
          </a:p>
        </p:txBody>
      </p:sp>
      <p:sp>
        <p:nvSpPr>
          <p:cNvPr id="19459" name="Content Placeholder 1"/>
          <p:cNvSpPr>
            <a:spLocks noGrp="1"/>
          </p:cNvSpPr>
          <p:nvPr>
            <p:ph idx="1"/>
          </p:nvPr>
        </p:nvSpPr>
        <p:spPr>
          <a:xfrm>
            <a:off x="838200" y="1594661"/>
            <a:ext cx="8229600" cy="4525962"/>
          </a:xfrm>
        </p:spPr>
        <p:txBody>
          <a:bodyPr/>
          <a:lstStyle/>
          <a:p>
            <a:pPr eaLnBrk="1" hangingPunct="1"/>
            <a:r>
              <a:rPr lang="et-EE" altLang="et-EE" b="1" dirty="0"/>
              <a:t>Deep web</a:t>
            </a:r>
            <a:r>
              <a:rPr lang="et-EE" altLang="et-EE" dirty="0"/>
              <a:t>: üldmõiste lehtede kohta, mida avalikud otsimootorid ei leia, kuna - näiteks – parooli all.</a:t>
            </a:r>
          </a:p>
          <a:p>
            <a:pPr eaLnBrk="1" hangingPunct="1"/>
            <a:r>
              <a:rPr lang="et-EE" altLang="et-EE" b="1" dirty="0"/>
              <a:t>Dark web</a:t>
            </a:r>
            <a:r>
              <a:rPr lang="et-EE" altLang="et-EE" dirty="0"/>
              <a:t>: veebilehed, mis on teadlikult varjatud ja anonümiseeritud, et oleks raske tuvastada, mis serveris asuvad, kes seal käivad jne.</a:t>
            </a:r>
          </a:p>
        </p:txBody>
      </p:sp>
    </p:spTree>
    <p:extLst>
      <p:ext uri="{BB962C8B-B14F-4D97-AF65-F5344CB8AC3E}">
        <p14:creationId xmlns:p14="http://schemas.microsoft.com/office/powerpoint/2010/main" val="34181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Anonüümsed ühendused: proxy</a:t>
            </a:r>
            <a:endParaRPr lang="en-US" altLang="et-EE" smtClean="0"/>
          </a:p>
        </p:txBody>
      </p:sp>
      <p:sp>
        <p:nvSpPr>
          <p:cNvPr id="130051" name="Content Placeholder 1"/>
          <p:cNvSpPr>
            <a:spLocks noGrp="1"/>
          </p:cNvSpPr>
          <p:nvPr>
            <p:ph idx="1"/>
          </p:nvPr>
        </p:nvSpPr>
        <p:spPr>
          <a:xfrm>
            <a:off x="838200" y="1690688"/>
            <a:ext cx="8229600" cy="4525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t-EE" sz="2400" b="1" dirty="0"/>
              <a:t>Kuidas minna veebilehele nii, et keegi ei saaks sinu IP-d pärast logist leida?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dirty="0">
                <a:solidFill>
                  <a:srgbClr val="FF0000"/>
                </a:solidFill>
              </a:rPr>
              <a:t>Proxy</a:t>
            </a:r>
            <a:r>
              <a:rPr lang="et-EE" sz="2400" dirty="0"/>
              <a:t>: kuskil võrgus on teine masin, mille kaudu sina ühendud.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Sealt võid sa ühenduda järgmisse masinasse, tekitades proxyde ahela mööda maailma.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t-EE" sz="2400" dirty="0"/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et-EE" sz="2400" dirty="0"/>
              <a:t>Ahelat on üldjuhul võimalik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jälgida, kuid mida pikem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ja veidramates kohtades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proxyd, seda raskem.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t-EE" dirty="0" smtClean="0"/>
          </a:p>
        </p:txBody>
      </p:sp>
    </p:spTree>
    <p:extLst>
      <p:ext uri="{BB962C8B-B14F-4D97-AF65-F5344CB8AC3E}">
        <p14:creationId xmlns:p14="http://schemas.microsoft.com/office/powerpoint/2010/main" val="30113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052837" y="381000"/>
            <a:ext cx="8229600" cy="1143000"/>
          </a:xfrm>
        </p:spPr>
        <p:txBody>
          <a:bodyPr/>
          <a:lstStyle/>
          <a:p>
            <a:pPr eaLnBrk="1" hangingPunct="1"/>
            <a:r>
              <a:rPr lang="et-EE" altLang="et-EE" dirty="0" smtClean="0"/>
              <a:t>Anonüümsed ühendused: TOR</a:t>
            </a:r>
            <a:endParaRPr lang="en-US" altLang="et-EE" dirty="0" smtClean="0"/>
          </a:p>
        </p:txBody>
      </p:sp>
      <p:sp>
        <p:nvSpPr>
          <p:cNvPr id="24579" name="Content Placeholder 1"/>
          <p:cNvSpPr>
            <a:spLocks noGrp="1"/>
          </p:cNvSpPr>
          <p:nvPr>
            <p:ph idx="1"/>
          </p:nvPr>
        </p:nvSpPr>
        <p:spPr>
          <a:xfrm>
            <a:off x="1052837" y="1524000"/>
            <a:ext cx="8229600" cy="4525962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t-EE" altLang="et-EE" sz="2400" b="1" dirty="0"/>
              <a:t>Darknet</a:t>
            </a:r>
            <a:r>
              <a:rPr lang="et-EE" altLang="et-EE" sz="2400" dirty="0"/>
              <a:t>: proxyde idee on viidud äärmusse P2P tehnoloogia abil, eesmärgiga varjata,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kust liiklus tuleb.</a:t>
            </a:r>
          </a:p>
          <a:p>
            <a:pPr>
              <a:spcBef>
                <a:spcPts val="0"/>
              </a:spcBef>
              <a:defRPr/>
            </a:pPr>
            <a:endParaRPr lang="et-EE" altLang="et-EE" sz="2400" b="1" dirty="0"/>
          </a:p>
          <a:p>
            <a:pPr>
              <a:spcBef>
                <a:spcPts val="0"/>
              </a:spcBef>
              <a:defRPr/>
            </a:pPr>
            <a:r>
              <a:rPr lang="et-EE" altLang="et-EE" sz="2400" b="1" dirty="0"/>
              <a:t>TOR</a:t>
            </a:r>
            <a:r>
              <a:rPr lang="et-EE" altLang="et-EE" sz="2400" dirty="0"/>
              <a:t>: The Onion Router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Eriti tugev ja populaarne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darknet.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Krüpteeritud P2P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ühendused,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garanteerimaks, et ei ole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võimalik tuvastada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ühenduse osapooli.</a:t>
            </a:r>
          </a:p>
          <a:p>
            <a:pPr eaLnBrk="1" hangingPunct="1">
              <a:defRPr/>
            </a:pPr>
            <a:endParaRPr lang="et-EE" altLang="et-EE" dirty="0" smtClean="0"/>
          </a:p>
          <a:p>
            <a:pPr eaLnBrk="1" hangingPunct="1">
              <a:defRPr/>
            </a:pPr>
            <a:endParaRPr lang="et-EE" altLang="et-EE" dirty="0" smtClean="0"/>
          </a:p>
          <a:p>
            <a:pPr eaLnBrk="1" hangingPunct="1">
              <a:defRPr/>
            </a:pPr>
            <a:endParaRPr lang="et-EE" altLang="et-EE" dirty="0" smtClean="0"/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83" y="2088566"/>
            <a:ext cx="489585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82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 </a:t>
            </a:r>
            <a:endParaRPr lang="en-US" altLang="et-EE" smtClean="0"/>
          </a:p>
        </p:txBody>
      </p:sp>
      <p:sp>
        <p:nvSpPr>
          <p:cNvPr id="25603" name="Content Placeholder 1"/>
          <p:cNvSpPr>
            <a:spLocks noGrp="1"/>
          </p:cNvSpPr>
          <p:nvPr>
            <p:ph idx="1"/>
          </p:nvPr>
        </p:nvSpPr>
        <p:spPr>
          <a:xfrm>
            <a:off x="1050310" y="4159379"/>
            <a:ext cx="8229600" cy="22939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t-EE" altLang="et-EE" sz="2400" dirty="0"/>
              <a:t>Seo järjest salvestatavad andmed krüpto-hashidega (umbes nagu digiallkiri) ahelaks: saab alati kontrollida, et kuskil pole tagantjärgi midagi muudetud</a:t>
            </a:r>
          </a:p>
          <a:p>
            <a:pPr eaLnBrk="1" hangingPunct="1">
              <a:defRPr/>
            </a:pPr>
            <a:endParaRPr lang="et-EE" altLang="et-EE" dirty="0" smtClean="0"/>
          </a:p>
          <a:p>
            <a:pPr eaLnBrk="1" hangingPunct="1">
              <a:defRPr/>
            </a:pPr>
            <a:endParaRPr lang="et-EE" altLang="et-EE" dirty="0" smtClean="0"/>
          </a:p>
        </p:txBody>
      </p:sp>
      <p:sp>
        <p:nvSpPr>
          <p:cNvPr id="22532" name="Title 1"/>
          <p:cNvSpPr txBox="1">
            <a:spLocks/>
          </p:cNvSpPr>
          <p:nvPr/>
        </p:nvSpPr>
        <p:spPr bwMode="auto">
          <a:xfrm>
            <a:off x="150197" y="125414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t-EE" altLang="et-EE" sz="4400" dirty="0" smtClean="0"/>
              <a:t>       Blockchain</a:t>
            </a:r>
            <a:endParaRPr lang="en-US" altLang="et-EE" sz="4400" dirty="0"/>
          </a:p>
        </p:txBody>
      </p:sp>
      <p:pic>
        <p:nvPicPr>
          <p:cNvPr id="2253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57313"/>
            <a:ext cx="9144000" cy="250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60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 </a:t>
            </a:r>
            <a:endParaRPr lang="en-US" altLang="et-EE" smtClean="0"/>
          </a:p>
        </p:txBody>
      </p:sp>
      <p:sp>
        <p:nvSpPr>
          <p:cNvPr id="23555" name="Content Placeholder 1"/>
          <p:cNvSpPr>
            <a:spLocks noGrp="1"/>
          </p:cNvSpPr>
          <p:nvPr>
            <p:ph idx="1"/>
          </p:nvPr>
        </p:nvSpPr>
        <p:spPr>
          <a:xfrm>
            <a:off x="1068582" y="1690688"/>
            <a:ext cx="8229600" cy="4525962"/>
          </a:xfrm>
        </p:spPr>
        <p:txBody>
          <a:bodyPr/>
          <a:lstStyle/>
          <a:p>
            <a:pPr eaLnBrk="1" hangingPunct="1"/>
            <a:r>
              <a:rPr lang="et-EE" altLang="et-EE" dirty="0" smtClean="0"/>
              <a:t>Elektrooniline raha, mis ei ole ühegi valitsuse ega organisatsiooni kontrolli all</a:t>
            </a:r>
          </a:p>
          <a:p>
            <a:pPr eaLnBrk="1" hangingPunct="1"/>
            <a:r>
              <a:rPr lang="et-EE" altLang="et-EE" dirty="0" smtClean="0"/>
              <a:t>Anonüümsem kui pangaülekanded, aga mitte täielikult anonüümne</a:t>
            </a:r>
          </a:p>
          <a:p>
            <a:pPr eaLnBrk="1" hangingPunct="1"/>
            <a:r>
              <a:rPr lang="et-EE" altLang="et-EE" dirty="0" smtClean="0"/>
              <a:t>Sisuliselt keerukas hajutatud P2P andmebaasisüsteem</a:t>
            </a:r>
          </a:p>
          <a:p>
            <a:pPr eaLnBrk="1" hangingPunct="1"/>
            <a:endParaRPr lang="et-EE" altLang="et-EE" dirty="0" smtClean="0"/>
          </a:p>
          <a:p>
            <a:pPr eaLnBrk="1" hangingPunct="1"/>
            <a:endParaRPr lang="et-EE" altLang="et-EE" dirty="0" smtClean="0"/>
          </a:p>
          <a:p>
            <a:pPr eaLnBrk="1" hangingPunct="1"/>
            <a:endParaRPr lang="et-EE" altLang="et-EE" dirty="0" smtClean="0"/>
          </a:p>
        </p:txBody>
      </p:sp>
      <p:pic>
        <p:nvPicPr>
          <p:cNvPr id="23556" name="Picture 2" descr="Bitcoin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449" y="523081"/>
            <a:ext cx="24003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17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Sisukord</a:t>
            </a:r>
            <a:endParaRPr lang="en-US" altLang="et-EE" smtClean="0"/>
          </a:p>
        </p:txBody>
      </p:sp>
      <p:sp>
        <p:nvSpPr>
          <p:cNvPr id="6147" name="Content Placeholder 1"/>
          <p:cNvSpPr>
            <a:spLocks noGrp="1"/>
          </p:cNvSpPr>
          <p:nvPr>
            <p:ph idx="1"/>
          </p:nvPr>
        </p:nvSpPr>
        <p:spPr>
          <a:xfrm>
            <a:off x="838200" y="1690688"/>
            <a:ext cx="8229600" cy="4525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t-EE" altLang="et-EE" dirty="0"/>
              <a:t> Klient-server (domineeriv)</a:t>
            </a:r>
          </a:p>
          <a:p>
            <a:pPr marL="57150" indent="0">
              <a:buNone/>
              <a:defRPr/>
            </a:pPr>
            <a:r>
              <a:rPr lang="et-EE" altLang="et-EE" dirty="0"/>
              <a:t>Pilv (enamasti samuti klient-server)</a:t>
            </a:r>
          </a:p>
          <a:p>
            <a:pPr marL="57150" indent="0">
              <a:buNone/>
              <a:defRPr/>
            </a:pPr>
            <a:r>
              <a:rPr lang="et-EE" altLang="et-EE" dirty="0"/>
              <a:t>P2P arhitektuurid (bittorrent jms)</a:t>
            </a:r>
          </a:p>
          <a:p>
            <a:pPr marL="57150" indent="0">
              <a:buNone/>
              <a:defRPr/>
            </a:pPr>
            <a:r>
              <a:rPr lang="et-EE" altLang="et-EE" dirty="0"/>
              <a:t>Darknet ja TOR (anonüümne surfamine)</a:t>
            </a:r>
          </a:p>
          <a:p>
            <a:pPr marL="57150" indent="0">
              <a:buNone/>
              <a:defRPr/>
            </a:pPr>
            <a:r>
              <a:rPr lang="et-EE" altLang="et-EE" dirty="0"/>
              <a:t>Blockchain ja Bitcoin: P2P rakendused</a:t>
            </a:r>
          </a:p>
        </p:txBody>
      </p:sp>
    </p:spTree>
    <p:extLst>
      <p:ext uri="{BB962C8B-B14F-4D97-AF65-F5344CB8AC3E}">
        <p14:creationId xmlns:p14="http://schemas.microsoft.com/office/powerpoint/2010/main" val="20617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 </a:t>
            </a:r>
            <a:endParaRPr lang="en-US" altLang="et-EE" dirty="0" smtClean="0"/>
          </a:p>
        </p:txBody>
      </p:sp>
      <p:sp>
        <p:nvSpPr>
          <p:cNvPr id="25603" name="Content Placeholder 1"/>
          <p:cNvSpPr>
            <a:spLocks noGrp="1"/>
          </p:cNvSpPr>
          <p:nvPr>
            <p:ph idx="1"/>
          </p:nvPr>
        </p:nvSpPr>
        <p:spPr>
          <a:xfrm>
            <a:off x="1124955" y="1690688"/>
            <a:ext cx="8229600" cy="452596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t-EE" altLang="et-EE" sz="2400" dirty="0" smtClean="0"/>
              <a:t>Tehno</a:t>
            </a:r>
            <a:r>
              <a:rPr lang="et-EE" altLang="et-EE" sz="2400" dirty="0"/>
              <a:t>ogiliselt </a:t>
            </a:r>
            <a:r>
              <a:rPr lang="et-EE" altLang="et-EE" sz="2400" dirty="0" smtClean="0"/>
              <a:t>pandud </a:t>
            </a:r>
            <a:r>
              <a:rPr lang="et-EE" altLang="et-EE" sz="2400" dirty="0"/>
              <a:t>kokku mitmest erinevast tuntud ideest:</a:t>
            </a:r>
          </a:p>
          <a:p>
            <a:pPr eaLnBrk="1" hangingPunct="1">
              <a:defRPr/>
            </a:pPr>
            <a:r>
              <a:rPr lang="et-EE" altLang="et-EE" sz="2400" dirty="0"/>
              <a:t>Kõigi ülekannete kogu ajalugu jaotatakse kõigile laiali P2P põhimõttel.</a:t>
            </a:r>
          </a:p>
          <a:p>
            <a:pPr eaLnBrk="1" hangingPunct="1">
              <a:defRPr/>
            </a:pPr>
            <a:r>
              <a:rPr lang="et-EE" altLang="et-EE" sz="2400" dirty="0"/>
              <a:t>Vanu ülekandeid ei saa võltsida: ülekanded on hashidega kokku seotud nn blockchainideks.</a:t>
            </a:r>
          </a:p>
          <a:p>
            <a:pPr eaLnBrk="1" hangingPunct="1">
              <a:defRPr/>
            </a:pPr>
            <a:r>
              <a:rPr lang="et-EE" altLang="et-EE" sz="2400" dirty="0"/>
              <a:t>Osalisi motiveeritakse ülekandeid kontrollima ja kokku pakkima kontrollitud tükkideks (nn mining</a:t>
            </a:r>
            <a:r>
              <a:rPr lang="et-EE" altLang="et-EE" sz="2400" dirty="0" smtClean="0"/>
              <a:t>).</a:t>
            </a:r>
          </a:p>
          <a:p>
            <a:pPr eaLnBrk="1" hangingPunct="1">
              <a:defRPr/>
            </a:pPr>
            <a:endParaRPr lang="et-EE" altLang="et-EE" sz="2400" dirty="0"/>
          </a:p>
          <a:p>
            <a:pPr>
              <a:spcBef>
                <a:spcPts val="0"/>
              </a:spcBef>
              <a:defRPr/>
            </a:pPr>
            <a:r>
              <a:rPr lang="et-EE" altLang="et-EE" sz="2400" dirty="0"/>
              <a:t>Funktsioneerib ainult tänu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osapoolte huvile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 kokkuleppeid järgida.</a:t>
            </a:r>
          </a:p>
          <a:p>
            <a:pPr eaLnBrk="1" hangingPunct="1">
              <a:defRPr/>
            </a:pPr>
            <a:endParaRPr lang="et-EE" altLang="et-EE" dirty="0" smtClean="0"/>
          </a:p>
          <a:p>
            <a:pPr eaLnBrk="1" hangingPunct="1">
              <a:defRPr/>
            </a:pPr>
            <a:endParaRPr lang="et-EE" altLang="et-EE" dirty="0" smtClean="0"/>
          </a:p>
        </p:txBody>
      </p:sp>
      <p:pic>
        <p:nvPicPr>
          <p:cNvPr id="24580" name="Picture 2" descr="Bitcoin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433" y="457766"/>
            <a:ext cx="24003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94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Internetisüsteemide arhitektuurid</a:t>
            </a:r>
            <a:endParaRPr lang="en-US" altLang="et-EE" smtClean="0"/>
          </a:p>
        </p:txBody>
      </p:sp>
      <p:sp>
        <p:nvSpPr>
          <p:cNvPr id="7171" name="Content Placeholder 1"/>
          <p:cNvSpPr>
            <a:spLocks noGrp="1"/>
          </p:cNvSpPr>
          <p:nvPr>
            <p:ph idx="1"/>
          </p:nvPr>
        </p:nvSpPr>
        <p:spPr>
          <a:xfrm>
            <a:off x="937954" y="1622653"/>
            <a:ext cx="8229600" cy="4525962"/>
          </a:xfrm>
        </p:spPr>
        <p:txBody>
          <a:bodyPr/>
          <a:lstStyle/>
          <a:p>
            <a:pPr eaLnBrk="1" hangingPunct="1"/>
            <a:r>
              <a:rPr lang="et-EE" altLang="et-EE" dirty="0"/>
              <a:t>Kuskil internetis on ühenduse info, meile huvipakkuvad failid jne. </a:t>
            </a:r>
          </a:p>
          <a:p>
            <a:pPr eaLnBrk="1" hangingPunct="1"/>
            <a:r>
              <a:rPr lang="et-EE" altLang="et-EE" dirty="0"/>
              <a:t>Kus nad tegelikult on ja kuidas neid kätte saada?</a:t>
            </a:r>
          </a:p>
          <a:p>
            <a:pPr eaLnBrk="1" hangingPunct="1"/>
            <a:r>
              <a:rPr lang="et-EE" altLang="et-EE" dirty="0"/>
              <a:t>Terminid</a:t>
            </a:r>
          </a:p>
          <a:p>
            <a:pPr lvl="1" eaLnBrk="1" hangingPunct="1"/>
            <a:r>
              <a:rPr lang="et-EE" altLang="et-EE" dirty="0" smtClean="0"/>
              <a:t>Klient-server</a:t>
            </a:r>
          </a:p>
          <a:p>
            <a:pPr lvl="1" eaLnBrk="1" hangingPunct="1"/>
            <a:r>
              <a:rPr lang="et-EE" altLang="et-EE" dirty="0" smtClean="0"/>
              <a:t>Pilv (üldiselt samuti klient-server)</a:t>
            </a:r>
          </a:p>
          <a:p>
            <a:pPr lvl="1" eaLnBrk="1" hangingPunct="1"/>
            <a:r>
              <a:rPr lang="et-EE" altLang="et-EE" dirty="0" smtClean="0"/>
              <a:t>P2P (peer-to-peer)</a:t>
            </a:r>
          </a:p>
          <a:p>
            <a:pPr lvl="1" eaLnBrk="1" hangingPunct="1"/>
            <a:r>
              <a:rPr lang="et-EE" altLang="et-EE" dirty="0" smtClean="0"/>
              <a:t>Darknet ja TOR</a:t>
            </a:r>
          </a:p>
          <a:p>
            <a:pPr eaLnBrk="1" hangingPunct="1"/>
            <a:endParaRPr lang="et-EE" altLang="et-EE" dirty="0" smtClean="0"/>
          </a:p>
        </p:txBody>
      </p:sp>
    </p:spTree>
    <p:extLst>
      <p:ext uri="{BB962C8B-B14F-4D97-AF65-F5344CB8AC3E}">
        <p14:creationId xmlns:p14="http://schemas.microsoft.com/office/powerpoint/2010/main" val="417817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Klient-server</a:t>
            </a:r>
            <a:endParaRPr lang="en-US" altLang="et-EE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5946" y="1538677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Klient on näiteks brauser või mailiprogramm või mobiiliapp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Klient saadab serverile soovi saada veebilehte või saata edasi emaili vms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Server teeb vajalikud toimingud, rehkendab vastusteksti ja saadab kliendile.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t-EE" sz="2400" dirty="0"/>
          </a:p>
          <a:p>
            <a:pPr marL="0" indent="0">
              <a:buNone/>
              <a:defRPr/>
            </a:pPr>
            <a:r>
              <a:rPr lang="et-EE" sz="2400" dirty="0"/>
              <a:t>Point: pea kogu </a:t>
            </a:r>
          </a:p>
          <a:p>
            <a:pPr marL="0" indent="0">
              <a:buNone/>
              <a:defRPr/>
            </a:pPr>
            <a:r>
              <a:rPr lang="et-EE" sz="2400" dirty="0"/>
              <a:t>töö tehakse </a:t>
            </a:r>
          </a:p>
          <a:p>
            <a:pPr marL="0" indent="0">
              <a:buNone/>
              <a:defRPr/>
            </a:pPr>
            <a:r>
              <a:rPr lang="et-EE" sz="2400" dirty="0"/>
              <a:t>keskses</a:t>
            </a:r>
          </a:p>
          <a:p>
            <a:pPr marL="0" indent="0">
              <a:buNone/>
              <a:defRPr/>
            </a:pPr>
            <a:r>
              <a:rPr lang="et-EE" sz="2400" dirty="0"/>
              <a:t>serverarvutis</a:t>
            </a:r>
          </a:p>
          <a:p>
            <a:pPr marL="0" indent="0">
              <a:buNone/>
              <a:defRPr/>
            </a:pPr>
            <a:endParaRPr lang="et-EE" dirty="0" smtClean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875" y="3520395"/>
            <a:ext cx="3732212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762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Pilv</a:t>
            </a:r>
            <a:endParaRPr lang="en-US" altLang="et-EE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4607" y="1594660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t-EE" dirty="0"/>
              <a:t>Väga hägune mõiste!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dirty="0"/>
              <a:t>Reaalselt on tegu hariliku klient-server teenusega, aga ...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dirty="0"/>
              <a:t>Server on kuskil teenusepakkuja (elion, zone, google, amazon, ...) serveriruumis, kust lõpptarbijatele kettaruumi/masinaaega müüakse.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t-EE" dirty="0" smtClean="0"/>
          </a:p>
          <a:p>
            <a:pPr marL="0" indent="0">
              <a:buNone/>
              <a:defRPr/>
            </a:pPr>
            <a:r>
              <a:rPr lang="et-EE" sz="2400" dirty="0"/>
              <a:t>Point: „pilv“ on </a:t>
            </a:r>
            <a:r>
              <a:rPr lang="et-EE" sz="2400" b="1" dirty="0"/>
              <a:t>korralduslik </a:t>
            </a:r>
          </a:p>
          <a:p>
            <a:pPr marL="0" indent="0">
              <a:buNone/>
              <a:defRPr/>
            </a:pPr>
            <a:r>
              <a:rPr lang="et-EE" sz="2400" b="1" dirty="0"/>
              <a:t>ja äriline</a:t>
            </a:r>
            <a:r>
              <a:rPr lang="et-EE" sz="2400" dirty="0"/>
              <a:t>, mitte tehnoloogiline</a:t>
            </a:r>
          </a:p>
          <a:p>
            <a:pPr marL="0" indent="0">
              <a:buNone/>
              <a:defRPr/>
            </a:pPr>
            <a:r>
              <a:rPr lang="et-EE" sz="2400" dirty="0"/>
              <a:t>mõiste</a:t>
            </a:r>
          </a:p>
        </p:txBody>
      </p:sp>
    </p:spTree>
    <p:extLst>
      <p:ext uri="{BB962C8B-B14F-4D97-AF65-F5344CB8AC3E}">
        <p14:creationId xmlns:p14="http://schemas.microsoft.com/office/powerpoint/2010/main" val="90227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Pilv</a:t>
            </a:r>
            <a:endParaRPr lang="en-US" altLang="et-EE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28623" y="162265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Serveriruumis võib olla üks server paljude tasuliste klientide jaoks.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Osadel klientidel võib olla ka päris oma server teenusepakkuja serveriruumis.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Google, Amazon ja teised suuremad pakkujad omavad palju erinevaid serveriruume eri riikides: sa ei pruugi teada, kus riigis hetkel sinu kasutuses olev server on!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t-EE" sz="2400" b="1" dirty="0"/>
              <a:t>Samas on kõik need serverid ikkagi konkreetse teenusepakkuja kontrolli all.</a:t>
            </a:r>
          </a:p>
          <a:p>
            <a:pPr marL="0" indent="0">
              <a:buNone/>
              <a:defRPr/>
            </a:pPr>
            <a:endParaRPr lang="et-EE" dirty="0" smtClean="0"/>
          </a:p>
        </p:txBody>
      </p:sp>
    </p:spTree>
    <p:extLst>
      <p:ext uri="{BB962C8B-B14F-4D97-AF65-F5344CB8AC3E}">
        <p14:creationId xmlns:p14="http://schemas.microsoft.com/office/powerpoint/2010/main" val="336593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12599" y="179583"/>
            <a:ext cx="8229600" cy="1143000"/>
          </a:xfrm>
        </p:spPr>
        <p:txBody>
          <a:bodyPr/>
          <a:lstStyle/>
          <a:p>
            <a:pPr eaLnBrk="1" hangingPunct="1"/>
            <a:r>
              <a:rPr lang="et-EE" altLang="et-EE" dirty="0" smtClean="0"/>
              <a:t>P2P ehk peer-to-peer</a:t>
            </a:r>
            <a:endParaRPr lang="en-US" altLang="et-EE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1889" y="1548007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t-EE" sz="2400" dirty="0"/>
              <a:t>Põhimõte: mitte kliendid ei suhtle serveriga, vaid</a:t>
            </a:r>
            <a:r>
              <a:rPr lang="et-EE" sz="2400" b="1" dirty="0"/>
              <a:t> kliendid suhtlevad otse omavahel</a:t>
            </a:r>
            <a:r>
              <a:rPr lang="et-EE" sz="2400" dirty="0"/>
              <a:t>.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et-EE" sz="2400" dirty="0"/>
              <a:t>Mina tõmban otse sinu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arvutist (mitte serverist)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faile, a la pilte ja filme.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et-EE" sz="2400" dirty="0"/>
              <a:t>Serverid on kasutusel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info leidmiseks ja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tõmbamisprotsesside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400" dirty="0"/>
              <a:t>     koordineerimiseks.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t-EE" dirty="0" smtClean="0"/>
          </a:p>
          <a:p>
            <a:pPr eaLnBrk="1" hangingPunct="1">
              <a:buFont typeface="Arial" charset="0"/>
              <a:buChar char="•"/>
              <a:defRPr/>
            </a:pPr>
            <a:endParaRPr lang="et-EE" dirty="0" smtClean="0"/>
          </a:p>
          <a:p>
            <a:pPr marL="0" indent="0">
              <a:buNone/>
              <a:defRPr/>
            </a:pPr>
            <a:endParaRPr lang="et-EE" dirty="0" smtClean="0"/>
          </a:p>
        </p:txBody>
      </p:sp>
      <p:pic>
        <p:nvPicPr>
          <p:cNvPr id="1126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214" y="1548007"/>
            <a:ext cx="3678238" cy="380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94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smtClean="0"/>
              <a:t>P2P keskserveriga variant</a:t>
            </a:r>
            <a:endParaRPr lang="en-US" altLang="et-EE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11200" y="1371600"/>
            <a:ext cx="6846888" cy="46482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et-EE" altLang="et-EE" sz="2400" b="1" dirty="0"/>
              <a:t>Algne Napsteri põhimõte</a:t>
            </a:r>
          </a:p>
          <a:p>
            <a:pPr>
              <a:buFont typeface="ZapfDingbats" pitchFamily="82" charset="2"/>
              <a:buNone/>
            </a:pPr>
            <a:endParaRPr lang="et-EE" altLang="et-EE" sz="2400" dirty="0"/>
          </a:p>
          <a:p>
            <a:r>
              <a:rPr lang="et-EE" altLang="et-EE" sz="2400" dirty="0"/>
              <a:t>Võtad serveriga ühendust ja ütled, mis su IP on ja mis muusikafailid sul on</a:t>
            </a:r>
          </a:p>
          <a:p>
            <a:r>
              <a:rPr lang="et-EE" altLang="et-EE" sz="2400" dirty="0"/>
              <a:t>Otsid serverist teiste muusikafaile</a:t>
            </a:r>
          </a:p>
          <a:p>
            <a:r>
              <a:rPr lang="et-EE" altLang="et-EE" sz="2400" dirty="0"/>
              <a:t>Kui leiad huvitava faili, tõmbad otse teise kasutaja masinast (IP ütles server)</a:t>
            </a:r>
            <a:endParaRPr lang="en-US" altLang="et-EE" sz="2400" dirty="0"/>
          </a:p>
        </p:txBody>
      </p:sp>
    </p:spTree>
    <p:extLst>
      <p:ext uri="{BB962C8B-B14F-4D97-AF65-F5344CB8AC3E}">
        <p14:creationId xmlns:p14="http://schemas.microsoft.com/office/powerpoint/2010/main" val="378609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65226" y="239713"/>
            <a:ext cx="7772400" cy="1143000"/>
          </a:xfrm>
        </p:spPr>
        <p:txBody>
          <a:bodyPr/>
          <a:lstStyle/>
          <a:p>
            <a:r>
              <a:rPr lang="et-EE" altLang="et-EE" dirty="0" smtClean="0"/>
              <a:t>P2P keskserveriga variant</a:t>
            </a:r>
            <a:endParaRPr lang="en-US" altLang="et-EE" dirty="0" smtClean="0"/>
          </a:p>
        </p:txBody>
      </p:sp>
      <p:grpSp>
        <p:nvGrpSpPr>
          <p:cNvPr id="13315" name="Group 4"/>
          <p:cNvGrpSpPr>
            <a:grpSpLocks/>
          </p:cNvGrpSpPr>
          <p:nvPr/>
        </p:nvGrpSpPr>
        <p:grpSpPr bwMode="auto">
          <a:xfrm>
            <a:off x="1165226" y="1382713"/>
            <a:ext cx="4667250" cy="5164138"/>
            <a:chOff x="2536" y="620"/>
            <a:chExt cx="2940" cy="3253"/>
          </a:xfrm>
        </p:grpSpPr>
        <p:graphicFrame>
          <p:nvGraphicFramePr>
            <p:cNvPr id="13316" name="Object 5"/>
            <p:cNvGraphicFramePr>
              <a:graphicFrameLocks noChangeAspect="1"/>
            </p:cNvGraphicFramePr>
            <p:nvPr/>
          </p:nvGraphicFramePr>
          <p:xfrm>
            <a:off x="3903" y="3058"/>
            <a:ext cx="525" cy="4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2" name="Clip" r:id="rId3" imgW="1307263" imgH="1084139" progId="MS_ClipArt_Gallery.2">
                    <p:embed/>
                  </p:oleObj>
                </mc:Choice>
                <mc:Fallback>
                  <p:oleObj name="Clip" r:id="rId3" imgW="1307263" imgH="1084139" progId="MS_ClipArt_Gallery.2">
                    <p:embed/>
                    <p:pic>
                      <p:nvPicPr>
                        <p:cNvPr id="1331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3" y="3058"/>
                          <a:ext cx="525" cy="45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317" name="Group 6"/>
            <p:cNvGrpSpPr>
              <a:grpSpLocks/>
            </p:cNvGrpSpPr>
            <p:nvPr/>
          </p:nvGrpSpPr>
          <p:grpSpPr bwMode="auto">
            <a:xfrm>
              <a:off x="3087" y="1679"/>
              <a:ext cx="234" cy="472"/>
              <a:chOff x="4180" y="783"/>
              <a:chExt cx="150" cy="307"/>
            </a:xfrm>
          </p:grpSpPr>
          <p:sp>
            <p:nvSpPr>
              <p:cNvPr id="13345" name="AutoShape 7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6" name="Rectangle 8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7" name="Rectangle 9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8" name="AutoShape 10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49" name="Line 11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13350" name="Line 12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13351" name="Rectangle 13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rgbClr val="3333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3352" name="Rectangle 14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t-EE" altLang="et-EE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3318" name="Text Box 15"/>
            <p:cNvSpPr txBox="1">
              <a:spLocks noChangeArrowheads="1"/>
            </p:cNvSpPr>
            <p:nvPr/>
          </p:nvSpPr>
          <p:spPr bwMode="auto">
            <a:xfrm>
              <a:off x="3010" y="3058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t-EE" sz="18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13319" name="Object 16"/>
            <p:cNvGraphicFramePr>
              <a:graphicFrameLocks noChangeAspect="1"/>
            </p:cNvGraphicFramePr>
            <p:nvPr/>
          </p:nvGraphicFramePr>
          <p:xfrm>
            <a:off x="5055" y="1963"/>
            <a:ext cx="421" cy="3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3" name="Clip" r:id="rId5" imgW="1307263" imgH="1084139" progId="MS_ClipArt_Gallery.2">
                    <p:embed/>
                  </p:oleObj>
                </mc:Choice>
                <mc:Fallback>
                  <p:oleObj name="Clip" r:id="rId5" imgW="1307263" imgH="1084139" progId="MS_ClipArt_Gallery.2">
                    <p:embed/>
                    <p:pic>
                      <p:nvPicPr>
                        <p:cNvPr id="13319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5" y="1963"/>
                          <a:ext cx="421" cy="36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0" name="Object 17"/>
            <p:cNvGraphicFramePr>
              <a:graphicFrameLocks noChangeAspect="1"/>
            </p:cNvGraphicFramePr>
            <p:nvPr/>
          </p:nvGraphicFramePr>
          <p:xfrm>
            <a:off x="4665" y="2534"/>
            <a:ext cx="429" cy="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name="Clip" r:id="rId6" imgW="1307263" imgH="1084139" progId="MS_ClipArt_Gallery.2">
                    <p:embed/>
                  </p:oleObj>
                </mc:Choice>
                <mc:Fallback>
                  <p:oleObj name="Clip" r:id="rId6" imgW="1307263" imgH="1084139" progId="MS_ClipArt_Gallery.2">
                    <p:embed/>
                    <p:pic>
                      <p:nvPicPr>
                        <p:cNvPr id="1332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5" y="2534"/>
                          <a:ext cx="429" cy="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1" name="Object 18"/>
            <p:cNvGraphicFramePr>
              <a:graphicFrameLocks noChangeAspect="1"/>
            </p:cNvGraphicFramePr>
            <p:nvPr/>
          </p:nvGraphicFramePr>
          <p:xfrm>
            <a:off x="4594" y="1214"/>
            <a:ext cx="437" cy="3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Clip" r:id="rId7" imgW="1307263" imgH="1084139" progId="MS_ClipArt_Gallery.2">
                    <p:embed/>
                  </p:oleObj>
                </mc:Choice>
                <mc:Fallback>
                  <p:oleObj name="Clip" r:id="rId7" imgW="1307263" imgH="1084139" progId="MS_ClipArt_Gallery.2">
                    <p:embed/>
                    <p:pic>
                      <p:nvPicPr>
                        <p:cNvPr id="13321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4" y="1214"/>
                          <a:ext cx="437" cy="3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2" name="Text Box 19"/>
            <p:cNvSpPr txBox="1">
              <a:spLocks noChangeArrowheads="1"/>
            </p:cNvSpPr>
            <p:nvPr/>
          </p:nvSpPr>
          <p:spPr bwMode="auto">
            <a:xfrm>
              <a:off x="2536" y="1123"/>
              <a:ext cx="163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t-EE" altLang="et-EE" sz="1800" b="1">
                  <a:solidFill>
                    <a:srgbClr val="000000"/>
                  </a:solidFill>
                  <a:latin typeface="Arial" panose="020B0604020202020204" pitchFamily="34" charset="0"/>
                </a:rPr>
                <a:t>Keskne otsinguserver</a:t>
              </a:r>
              <a:endParaRPr lang="en-US" altLang="et-EE" sz="1800" b="1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23" name="Text Box 20"/>
            <p:cNvSpPr txBox="1">
              <a:spLocks noChangeArrowheads="1"/>
            </p:cNvSpPr>
            <p:nvPr/>
          </p:nvSpPr>
          <p:spPr bwMode="auto">
            <a:xfrm>
              <a:off x="4865" y="1675"/>
              <a:ext cx="40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solidFill>
                    <a:srgbClr val="000000"/>
                  </a:solidFill>
                  <a:latin typeface="Arial" panose="020B0604020202020204" pitchFamily="34" charset="0"/>
                </a:rPr>
                <a:t>peers</a:t>
              </a:r>
              <a:endParaRPr lang="en-US" altLang="et-EE" sz="140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324" name="Line 21"/>
            <p:cNvSpPr>
              <a:spLocks noChangeShapeType="1"/>
            </p:cNvSpPr>
            <p:nvPr/>
          </p:nvSpPr>
          <p:spPr bwMode="auto">
            <a:xfrm flipH="1">
              <a:off x="3442" y="1732"/>
              <a:ext cx="634" cy="173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5" name="Line 22"/>
            <p:cNvSpPr>
              <a:spLocks noChangeShapeType="1"/>
            </p:cNvSpPr>
            <p:nvPr/>
          </p:nvSpPr>
          <p:spPr bwMode="auto">
            <a:xfrm flipH="1" flipV="1">
              <a:off x="3385" y="1905"/>
              <a:ext cx="1612" cy="23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6" name="Line 23"/>
            <p:cNvSpPr>
              <a:spLocks noChangeShapeType="1"/>
            </p:cNvSpPr>
            <p:nvPr/>
          </p:nvSpPr>
          <p:spPr bwMode="auto">
            <a:xfrm flipH="1">
              <a:off x="3442" y="1675"/>
              <a:ext cx="576" cy="115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7" name="Line 24"/>
            <p:cNvSpPr>
              <a:spLocks noChangeShapeType="1"/>
            </p:cNvSpPr>
            <p:nvPr/>
          </p:nvSpPr>
          <p:spPr bwMode="auto">
            <a:xfrm flipH="1">
              <a:off x="3442" y="1675"/>
              <a:ext cx="634" cy="115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8" name="Line 25"/>
            <p:cNvSpPr>
              <a:spLocks noChangeShapeType="1"/>
            </p:cNvSpPr>
            <p:nvPr/>
          </p:nvSpPr>
          <p:spPr bwMode="auto">
            <a:xfrm flipH="1" flipV="1">
              <a:off x="3385" y="2078"/>
              <a:ext cx="1267" cy="63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29" name="Line 26"/>
            <p:cNvSpPr>
              <a:spLocks noChangeShapeType="1"/>
            </p:cNvSpPr>
            <p:nvPr/>
          </p:nvSpPr>
          <p:spPr bwMode="auto">
            <a:xfrm flipH="1">
              <a:off x="3385" y="1387"/>
              <a:ext cx="1152" cy="40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0" name="Text Box 27"/>
            <p:cNvSpPr txBox="1">
              <a:spLocks noChangeArrowheads="1"/>
            </p:cNvSpPr>
            <p:nvPr/>
          </p:nvSpPr>
          <p:spPr bwMode="auto">
            <a:xfrm>
              <a:off x="3673" y="1675"/>
              <a:ext cx="979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t-EE" sz="1400">
                <a:latin typeface="Arial" panose="020B0604020202020204" pitchFamily="34" charset="0"/>
              </a:endParaRPr>
            </a:p>
          </p:txBody>
        </p:sp>
        <p:sp>
          <p:nvSpPr>
            <p:cNvPr id="13331" name="Line 28"/>
            <p:cNvSpPr>
              <a:spLocks noChangeShapeType="1"/>
            </p:cNvSpPr>
            <p:nvPr/>
          </p:nvSpPr>
          <p:spPr bwMode="auto">
            <a:xfrm flipH="1" flipV="1">
              <a:off x="3327" y="2136"/>
              <a:ext cx="749" cy="86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2" name="Line 29"/>
            <p:cNvSpPr>
              <a:spLocks noChangeShapeType="1"/>
            </p:cNvSpPr>
            <p:nvPr/>
          </p:nvSpPr>
          <p:spPr bwMode="auto">
            <a:xfrm>
              <a:off x="3212" y="2193"/>
              <a:ext cx="749" cy="92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3" name="Line 30"/>
            <p:cNvSpPr>
              <a:spLocks noChangeShapeType="1"/>
            </p:cNvSpPr>
            <p:nvPr/>
          </p:nvSpPr>
          <p:spPr bwMode="auto">
            <a:xfrm flipH="1">
              <a:off x="4421" y="1617"/>
              <a:ext cx="346" cy="1498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13334" name="Text Box 31"/>
            <p:cNvSpPr txBox="1">
              <a:spLocks noChangeArrowheads="1"/>
            </p:cNvSpPr>
            <p:nvPr/>
          </p:nvSpPr>
          <p:spPr bwMode="auto">
            <a:xfrm>
              <a:off x="4537" y="3000"/>
              <a:ext cx="575" cy="3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l-GR" altLang="et-EE" sz="1000">
                <a:latin typeface="Times New Roman" panose="02020603050405020304" pitchFamily="18" charset="0"/>
              </a:endParaRPr>
            </a:p>
          </p:txBody>
        </p:sp>
        <p:sp>
          <p:nvSpPr>
            <p:cNvPr id="13335" name="Text Box 32"/>
            <p:cNvSpPr txBox="1">
              <a:spLocks noChangeArrowheads="1"/>
            </p:cNvSpPr>
            <p:nvPr/>
          </p:nvSpPr>
          <p:spPr bwMode="auto">
            <a:xfrm>
              <a:off x="4057" y="3526"/>
              <a:ext cx="403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Alice</a:t>
              </a:r>
            </a:p>
          </p:txBody>
        </p:sp>
        <p:sp>
          <p:nvSpPr>
            <p:cNvPr id="13336" name="Text Box 33"/>
            <p:cNvSpPr txBox="1">
              <a:spLocks noChangeArrowheads="1"/>
            </p:cNvSpPr>
            <p:nvPr/>
          </p:nvSpPr>
          <p:spPr bwMode="auto">
            <a:xfrm>
              <a:off x="4912" y="1041"/>
              <a:ext cx="403" cy="2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Bob</a:t>
              </a:r>
            </a:p>
          </p:txBody>
        </p:sp>
        <p:sp>
          <p:nvSpPr>
            <p:cNvPr id="13337" name="Oval 34"/>
            <p:cNvSpPr>
              <a:spLocks noChangeArrowheads="1"/>
            </p:cNvSpPr>
            <p:nvPr/>
          </p:nvSpPr>
          <p:spPr bwMode="auto">
            <a:xfrm>
              <a:off x="3893" y="1524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38" name="Oval 35"/>
            <p:cNvSpPr>
              <a:spLocks noChangeArrowheads="1"/>
            </p:cNvSpPr>
            <p:nvPr/>
          </p:nvSpPr>
          <p:spPr bwMode="auto">
            <a:xfrm>
              <a:off x="3920" y="1897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39" name="Oval 36"/>
            <p:cNvSpPr>
              <a:spLocks noChangeArrowheads="1"/>
            </p:cNvSpPr>
            <p:nvPr/>
          </p:nvSpPr>
          <p:spPr bwMode="auto">
            <a:xfrm>
              <a:off x="3923" y="2325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40" name="Oval 37"/>
            <p:cNvSpPr>
              <a:spLocks noChangeArrowheads="1"/>
            </p:cNvSpPr>
            <p:nvPr/>
          </p:nvSpPr>
          <p:spPr bwMode="auto">
            <a:xfrm>
              <a:off x="3724" y="2601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13341" name="Oval 38"/>
            <p:cNvSpPr>
              <a:spLocks noChangeArrowheads="1"/>
            </p:cNvSpPr>
            <p:nvPr/>
          </p:nvSpPr>
          <p:spPr bwMode="auto">
            <a:xfrm>
              <a:off x="3477" y="2562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13342" name="Oval 39"/>
            <p:cNvSpPr>
              <a:spLocks noChangeArrowheads="1"/>
            </p:cNvSpPr>
            <p:nvPr/>
          </p:nvSpPr>
          <p:spPr bwMode="auto">
            <a:xfrm>
              <a:off x="4531" y="2278"/>
              <a:ext cx="153" cy="14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t-EE" sz="1400">
                  <a:latin typeface="Arial" panose="020B0604020202020204" pitchFamily="34" charset="0"/>
                </a:rPr>
                <a:t>3</a:t>
              </a:r>
            </a:p>
          </p:txBody>
        </p:sp>
        <p:pic>
          <p:nvPicPr>
            <p:cNvPr id="13343" name="Picture 40" descr="Bo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5" y="620"/>
              <a:ext cx="426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4" name="Picture 41" descr="Alic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9" y="3436"/>
              <a:ext cx="354" cy="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9773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785</Words>
  <Application>Microsoft Office PowerPoint</Application>
  <PresentationFormat>Widescreen</PresentationFormat>
  <Paragraphs>183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Comic Sans MS</vt:lpstr>
      <vt:lpstr>Tahoma</vt:lpstr>
      <vt:lpstr>Times New Roman</vt:lpstr>
      <vt:lpstr>Wingdings</vt:lpstr>
      <vt:lpstr>ZapfDingbats</vt:lpstr>
      <vt:lpstr>Office Theme</vt:lpstr>
      <vt:lpstr>Microsoft Clip Gallery</vt:lpstr>
      <vt:lpstr>  Internetisüsteemide arhitektuurid ja P2P </vt:lpstr>
      <vt:lpstr>Sisukord</vt:lpstr>
      <vt:lpstr>Internetisüsteemide arhitektuurid</vt:lpstr>
      <vt:lpstr>Klient-server</vt:lpstr>
      <vt:lpstr>Pilv</vt:lpstr>
      <vt:lpstr>Pilv</vt:lpstr>
      <vt:lpstr>P2P ehk peer-to-peer</vt:lpstr>
      <vt:lpstr>P2P keskserveriga variant</vt:lpstr>
      <vt:lpstr>P2P keskserveriga variant</vt:lpstr>
      <vt:lpstr>xTee on samuti P2P keskserveriga variant</vt:lpstr>
      <vt:lpstr>Täiesti hajutatud variant</vt:lpstr>
      <vt:lpstr>Supernoded a la esialgne Skype</vt:lpstr>
      <vt:lpstr>Struktureeritud P2P</vt:lpstr>
      <vt:lpstr>BitTorrent </vt:lpstr>
      <vt:lpstr>Deep web ja dark web</vt:lpstr>
      <vt:lpstr>Anonüümsed ühendused: proxy</vt:lpstr>
      <vt:lpstr>Anonüümsed ühendused: TOR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Internetisüsteemide arhitektuurid ja P2P </dc:title>
  <dc:creator>Tanel Tammet</dc:creator>
  <cp:lastModifiedBy>Tanel Tammet</cp:lastModifiedBy>
  <cp:revision>5</cp:revision>
  <dcterms:created xsi:type="dcterms:W3CDTF">2018-12-03T14:00:05Z</dcterms:created>
  <dcterms:modified xsi:type="dcterms:W3CDTF">2018-12-03T19:34:49Z</dcterms:modified>
</cp:coreProperties>
</file>